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D519-A627-4B0A-8AD0-251B933643C2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F6FFF-DA4A-4CA7-995A-CCA0FAA04C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27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9C022-FCE1-8647-8F59-029CF04AC6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9C022-FCE1-8647-8F59-029CF04AC6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4346575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09527" indent="-109527">
              <a:lnSpc>
                <a:spcPct val="80000"/>
              </a:lnSpc>
              <a:spcBef>
                <a:spcPct val="0"/>
              </a:spcBef>
            </a:pP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8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1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40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53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2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43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2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81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65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35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10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9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0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0C84B-F295-4E8A-9C7C-2F8D3B455D2C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2C94-7851-4D56-994C-492E431C36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1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c-scan.com/motorola-sb1-az-okos-kituzo/" TargetMode="External"/><Relationship Id="rId13" Type="http://schemas.openxmlformats.org/officeDocument/2006/relationships/image" Target="../media/image5.png"/><Relationship Id="rId18" Type="http://schemas.openxmlformats.org/officeDocument/2006/relationships/hyperlink" Target="http://sc-scan.com/motorola-psion-omnii-xt15-modularisan-bovitheto-ipari-adatgyujto/" TargetMode="External"/><Relationship Id="rId26" Type="http://schemas.openxmlformats.org/officeDocument/2006/relationships/hyperlink" Target="http://sc-scan.com/motorola-mc3200-ipari-adatgyujto/" TargetMode="External"/><Relationship Id="rId3" Type="http://schemas.openxmlformats.org/officeDocument/2006/relationships/hyperlink" Target="http://sc-scan.com/motorola-mc45-ipari-kivitelu-eda-nfc-vel/" TargetMode="External"/><Relationship Id="rId21" Type="http://schemas.openxmlformats.org/officeDocument/2006/relationships/hyperlink" Target="http://sc-scan.com/motorola-et1-strapabiro-ipari-tablagep/" TargetMode="External"/><Relationship Id="rId34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hyperlink" Target="http://sc-scan.com/motorola-mc2100-es-mc2180-adatgyujto/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0.png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sc-scan.com/motorola-mc9200-ipari-adatgyujto/" TargetMode="External"/><Relationship Id="rId20" Type="http://schemas.openxmlformats.org/officeDocument/2006/relationships/image" Target="../media/image8.gif"/><Relationship Id="rId29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4.gif"/><Relationship Id="rId24" Type="http://schemas.openxmlformats.org/officeDocument/2006/relationships/hyperlink" Target="http://sc-scan.com/motorola-psion-workabout-pro-4-bemutato/" TargetMode="External"/><Relationship Id="rId32" Type="http://schemas.openxmlformats.org/officeDocument/2006/relationships/image" Target="../media/image15.jpeg"/><Relationship Id="rId5" Type="http://schemas.microsoft.com/office/2007/relationships/hdphoto" Target="../media/hdphoto1.wdp"/><Relationship Id="rId15" Type="http://schemas.microsoft.com/office/2007/relationships/hdphoto" Target="../media/hdphoto4.wdp"/><Relationship Id="rId23" Type="http://schemas.openxmlformats.org/officeDocument/2006/relationships/hyperlink" Target="http://sc-scan.com/motorola-mc9190-adatgyujto/" TargetMode="External"/><Relationship Id="rId28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hyperlink" Target="http://sc-scan.com/motorola-tc55-vannak-akik-kiserleteznek-addig-profik-dolgoznak/" TargetMode="External"/><Relationship Id="rId31" Type="http://schemas.openxmlformats.org/officeDocument/2006/relationships/hyperlink" Target="http://sc-scan.com/motorola-symbol-tc70-a-vallalati-kezi-szamitogep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image" Target="../media/image9.jpe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8.gif"/><Relationship Id="rId3" Type="http://schemas.openxmlformats.org/officeDocument/2006/relationships/hyperlink" Target="http://sc-scan.com/motorola-mc18-selfscanning-terminal/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sc-scan.com/motorola-tc55-vannak-akik-kiserleteznek-addig-profik-dolgoznak/" TargetMode="External"/><Relationship Id="rId1" Type="http://schemas.openxmlformats.org/officeDocument/2006/relationships/tags" Target="../tags/tag2.xml"/><Relationship Id="rId6" Type="http://schemas.openxmlformats.org/officeDocument/2006/relationships/hyperlink" Target="http://sc-scan.com/motorola-et1-strapabiro-ipari-tablagep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sc-scan.com/motorola-mc45-ipari-kivitelu-eda-nfc-vel/" TargetMode="External"/><Relationship Id="rId15" Type="http://schemas.openxmlformats.org/officeDocument/2006/relationships/hyperlink" Target="http://sc-scan.com/motorola-symbol-tc70-a-vallalati-kezi-szamitogep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sc-scan.com/motorola-sb1-az-okos-kituzo/" TargetMode="External"/><Relationship Id="rId9" Type="http://schemas.microsoft.com/office/2007/relationships/hdphoto" Target="../media/hdphoto6.wdp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sc-scan.com/motorola-mc45-ipari-kivitelu-eda-nfc-vel/" TargetMode="External"/><Relationship Id="rId11" Type="http://schemas.openxmlformats.org/officeDocument/2006/relationships/image" Target="../media/image34.png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hyperlink" Target="http://sc-scan.com/motorola-tc55-vannak-akik-kiserleteznek-addig-profik-dolgozna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c-scan.com/motorola-mc9200-ipari-adatgyujto/" TargetMode="External"/><Relationship Id="rId13" Type="http://schemas.openxmlformats.org/officeDocument/2006/relationships/image" Target="../media/image42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://sc-scan.com/motorola-mc9190-adatgyujto/" TargetMode="External"/><Relationship Id="rId12" Type="http://schemas.microsoft.com/office/2007/relationships/hdphoto" Target="../media/hdphoto9.wdp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hyperlink" Target="http://sc-scan.com/motorola-psion-workabout-pro-4-bemutato/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sc-scan.com/motorola-mc3200-ipari-adatgyujto/" TargetMode="External"/><Relationship Id="rId15" Type="http://schemas.microsoft.com/office/2007/relationships/hdphoto" Target="../media/hdphoto10.wdp"/><Relationship Id="rId10" Type="http://schemas.openxmlformats.org/officeDocument/2006/relationships/image" Target="../media/image4.gif"/><Relationship Id="rId4" Type="http://schemas.openxmlformats.org/officeDocument/2006/relationships/hyperlink" Target="http://sc-scan.com/motorola-mc2100-es-mc2180-adatgyujto/" TargetMode="External"/><Relationship Id="rId9" Type="http://schemas.openxmlformats.org/officeDocument/2006/relationships/hyperlink" Target="http://sc-scan.com/motorola-psion-omnii-xt15-modularisan-bovitheto-ipari-adatgyujto/" TargetMode="External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385628" y="920501"/>
            <a:ext cx="1802247" cy="157667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wrap="square" lIns="0" tIns="45720" rIns="0" bIns="91440" spcCol="1270" rtlCol="0" anchor="t" anchorCtr="0"/>
          <a:lstStyle/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CUSTOMER</a:t>
            </a:r>
          </a:p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FACING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148803" y="920501"/>
            <a:ext cx="1802247" cy="157667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45720" rIns="0" bIns="91440" spcCol="1270" rtlCol="0" anchor="t" anchorCtr="0"/>
          <a:lstStyle/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INDUSTRIAL</a:t>
            </a:r>
          </a:p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MOBILITY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27744" y="920501"/>
            <a:ext cx="1802247" cy="157667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45720" rIns="0" bIns="91440" spcCol="1270" rtlCol="0" anchor="t" anchorCtr="0"/>
          <a:lstStyle/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TASK</a:t>
            </a:r>
          </a:p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SPECIFIC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306686" y="920501"/>
            <a:ext cx="1802247" cy="157667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45720" rIns="0" bIns="91440" spcCol="1270" rtlCol="0" anchor="t" anchorCtr="0"/>
          <a:lstStyle/>
          <a:p>
            <a:pPr algn="ctr" defTabSz="2044700">
              <a:lnSpc>
                <a:spcPct val="90000"/>
              </a:lnSpc>
              <a:spcAft>
                <a:spcPct val="15000"/>
              </a:spcAft>
            </a:pP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FIELD</a:t>
            </a:r>
            <a:b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n-US" sz="1400" b="1" dirty="0" smtClean="0">
                <a:solidFill>
                  <a:srgbClr val="009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MOBILITY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42274"/>
              </p:ext>
            </p:extLst>
          </p:nvPr>
        </p:nvGraphicFramePr>
        <p:xfrm>
          <a:off x="0" y="1516051"/>
          <a:ext cx="9143999" cy="5341950"/>
        </p:xfrm>
        <a:graphic>
          <a:graphicData uri="http://schemas.openxmlformats.org/drawingml/2006/table">
            <a:tbl>
              <a:tblPr/>
              <a:tblGrid>
                <a:gridCol w="1323975"/>
                <a:gridCol w="1910113"/>
                <a:gridCol w="1934678"/>
                <a:gridCol w="1934678"/>
                <a:gridCol w="2040555"/>
              </a:tblGrid>
              <a:tr h="133676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PREMIUM</a:t>
                      </a: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64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PERFORM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0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MID-RANGE </a:t>
                      </a: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769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VALUE </a:t>
                      </a: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6136" marR="0" marT="0" marB="0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 bwMode="auto">
          <a:xfrm>
            <a:off x="152400" y="152400"/>
            <a:ext cx="6298021" cy="5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63BE"/>
              </a:solidFill>
              <a:effectLst/>
              <a:uLnTx/>
              <a:uFillTx/>
              <a:ea typeface="MS PGothic" pitchFamily="34" charset="-128"/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4156210" y="5300664"/>
            <a:ext cx="952131" cy="978415"/>
            <a:chOff x="3925588" y="3225758"/>
            <a:chExt cx="872511" cy="896595"/>
          </a:xfrm>
          <a:effectLst/>
        </p:grpSpPr>
        <p:sp>
          <p:nvSpPr>
            <p:cNvPr id="85" name="TextBox 84"/>
            <p:cNvSpPr txBox="1"/>
            <p:nvPr/>
          </p:nvSpPr>
          <p:spPr>
            <a:xfrm>
              <a:off x="3925588" y="3868518"/>
              <a:ext cx="872511" cy="25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  <a:hlinkClick r:id="rId3"/>
                </a:rPr>
                <a:t>MC45</a:t>
              </a:r>
              <a:endParaRPr lang="en-US" sz="1200" b="1" dirty="0">
                <a:solidFill>
                  <a:srgbClr val="0096D6"/>
                </a:solidFill>
              </a:endParaRPr>
            </a:p>
          </p:txBody>
        </p:sp>
        <p:pic>
          <p:nvPicPr>
            <p:cNvPr id="86" name="Picture 85" descr="MC45_Front_00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753" b="83351" l="26897" r="71586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199996" y="3225758"/>
              <a:ext cx="310459" cy="642328"/>
            </a:xfrm>
            <a:prstGeom prst="rect">
              <a:avLst/>
            </a:prstGeom>
          </p:spPr>
        </p:pic>
      </p:grpSp>
      <p:grpSp>
        <p:nvGrpSpPr>
          <p:cNvPr id="5" name="Group 112"/>
          <p:cNvGrpSpPr/>
          <p:nvPr/>
        </p:nvGrpSpPr>
        <p:grpSpPr>
          <a:xfrm>
            <a:off x="3204895" y="4419600"/>
            <a:ext cx="1208449" cy="1214635"/>
            <a:chOff x="4136412" y="2730834"/>
            <a:chExt cx="872665" cy="877132"/>
          </a:xfrm>
          <a:effectLst/>
        </p:grpSpPr>
        <p:pic>
          <p:nvPicPr>
            <p:cNvPr id="115" name="Picture 2" descr="http://compass.mot-solutions.com/doc/380548720/003_MC55A0__653_Front_07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195" y="2730834"/>
              <a:ext cx="586989" cy="783307"/>
            </a:xfrm>
            <a:prstGeom prst="rect">
              <a:avLst/>
            </a:prstGeom>
            <a:noFill/>
          </p:spPr>
        </p:pic>
        <p:sp>
          <p:nvSpPr>
            <p:cNvPr id="116" name="TextBox 115"/>
            <p:cNvSpPr txBox="1"/>
            <p:nvPr/>
          </p:nvSpPr>
          <p:spPr>
            <a:xfrm>
              <a:off x="4136412" y="3407935"/>
              <a:ext cx="872665" cy="20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</a:rPr>
                <a:t>MC55</a:t>
              </a:r>
            </a:p>
          </p:txBody>
        </p:sp>
      </p:grpSp>
      <p:cxnSp>
        <p:nvCxnSpPr>
          <p:cNvPr id="131" name="Straight Arrow Connector 130"/>
          <p:cNvCxnSpPr/>
          <p:nvPr/>
        </p:nvCxnSpPr>
        <p:spPr>
          <a:xfrm>
            <a:off x="11297239" y="1808462"/>
            <a:ext cx="1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358335" y="5703584"/>
            <a:ext cx="90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96D6"/>
                </a:solidFill>
                <a:hlinkClick r:id="rId8"/>
              </a:rPr>
              <a:t>SB1</a:t>
            </a:r>
            <a:endParaRPr lang="en-US" sz="1200" b="1" dirty="0">
              <a:solidFill>
                <a:srgbClr val="0096D6"/>
              </a:solidFill>
            </a:endParaRPr>
          </a:p>
        </p:txBody>
      </p:sp>
      <p:grpSp>
        <p:nvGrpSpPr>
          <p:cNvPr id="7" name="Group 141"/>
          <p:cNvGrpSpPr/>
          <p:nvPr/>
        </p:nvGrpSpPr>
        <p:grpSpPr>
          <a:xfrm>
            <a:off x="1577795" y="3581400"/>
            <a:ext cx="682142" cy="1110729"/>
            <a:chOff x="3803498" y="2763484"/>
            <a:chExt cx="903490" cy="1471147"/>
          </a:xfrm>
          <a:effectLst/>
        </p:grpSpPr>
        <p:pic>
          <p:nvPicPr>
            <p:cNvPr id="143" name="Picture 4" descr="C:\Users\XVRM43\Documents\Projects\Voltron\development\Model1\Renders\front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88444" y1="88744" x2="88444" y2="88744"/>
                          <a14:foregroundMark x1="30000" y1="15047" x2="30000" y2="15047"/>
                          <a14:foregroundMark x1="30000" y1="82464" x2="30000" y2="8246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295" y="2763484"/>
              <a:ext cx="599338" cy="1123822"/>
            </a:xfrm>
            <a:prstGeom prst="rect">
              <a:avLst/>
            </a:prstGeom>
            <a:noFill/>
          </p:spPr>
        </p:pic>
        <p:sp>
          <p:nvSpPr>
            <p:cNvPr id="144" name="TextBox 143"/>
            <p:cNvSpPr txBox="1"/>
            <p:nvPr/>
          </p:nvSpPr>
          <p:spPr>
            <a:xfrm>
              <a:off x="3803498" y="3867749"/>
              <a:ext cx="903490" cy="36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</a:rPr>
                <a:t>MC40</a:t>
              </a:r>
            </a:p>
          </p:txBody>
        </p:sp>
      </p:grpSp>
      <p:grpSp>
        <p:nvGrpSpPr>
          <p:cNvPr id="9" name="Group 79"/>
          <p:cNvGrpSpPr/>
          <p:nvPr/>
        </p:nvGrpSpPr>
        <p:grpSpPr>
          <a:xfrm>
            <a:off x="5648738" y="5600452"/>
            <a:ext cx="1046924" cy="908330"/>
            <a:chOff x="4805011" y="5896620"/>
            <a:chExt cx="742124" cy="643880"/>
          </a:xfrm>
          <a:effectLst/>
        </p:grpSpPr>
        <p:pic>
          <p:nvPicPr>
            <p:cNvPr id="82" name="Picture 81" descr="MC2100 Front Photo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1971" y="5896620"/>
              <a:ext cx="179436" cy="490110"/>
            </a:xfrm>
            <a:prstGeom prst="rect">
              <a:avLst/>
            </a:prstGeom>
          </p:spPr>
        </p:pic>
        <p:sp>
          <p:nvSpPr>
            <p:cNvPr id="83" name="AutoShape 68"/>
            <p:cNvSpPr>
              <a:spLocks noChangeArrowheads="1"/>
            </p:cNvSpPr>
            <p:nvPr/>
          </p:nvSpPr>
          <p:spPr bwMode="auto">
            <a:xfrm>
              <a:off x="4805011" y="6438987"/>
              <a:ext cx="742124" cy="101513"/>
            </a:xfrm>
            <a:prstGeom prst="roundRect">
              <a:avLst>
                <a:gd name="adj" fmla="val 757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rgbClr val="0096D6"/>
                  </a:solidFill>
                  <a:ea typeface="MS PGothic"/>
                  <a:hlinkClick r:id="rId12"/>
                </a:rPr>
                <a:t>MC2100</a:t>
              </a:r>
              <a:endParaRPr lang="en-US" sz="1200" b="1" dirty="0">
                <a:solidFill>
                  <a:srgbClr val="0096D6"/>
                </a:solidFill>
                <a:ea typeface="MS PGothic"/>
              </a:endParaRPr>
            </a:p>
          </p:txBody>
        </p:sp>
      </p:grpSp>
      <p:grpSp>
        <p:nvGrpSpPr>
          <p:cNvPr id="10" name="Group 99"/>
          <p:cNvGrpSpPr/>
          <p:nvPr/>
        </p:nvGrpSpPr>
        <p:grpSpPr>
          <a:xfrm>
            <a:off x="6038111" y="3510572"/>
            <a:ext cx="991881" cy="1280655"/>
            <a:chOff x="2923907" y="1232832"/>
            <a:chExt cx="908936" cy="1173563"/>
          </a:xfrm>
          <a:effectLst/>
        </p:grpSpPr>
        <p:sp>
          <p:nvSpPr>
            <p:cNvPr id="77" name="AutoShape 68"/>
            <p:cNvSpPr>
              <a:spLocks noChangeArrowheads="1"/>
            </p:cNvSpPr>
            <p:nvPr/>
          </p:nvSpPr>
          <p:spPr bwMode="auto">
            <a:xfrm>
              <a:off x="3222606" y="2205500"/>
              <a:ext cx="610237" cy="200895"/>
            </a:xfrm>
            <a:prstGeom prst="roundRect">
              <a:avLst>
                <a:gd name="adj" fmla="val 757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rgbClr val="0096D6"/>
                  </a:solidFill>
                  <a:ea typeface="MS PGothic"/>
                </a:rPr>
                <a:t>MC3100</a:t>
              </a:r>
              <a:endParaRPr lang="en-US" sz="1200" b="1" dirty="0">
                <a:solidFill>
                  <a:srgbClr val="0096D6"/>
                </a:solidFill>
                <a:ea typeface="MS PGothic"/>
              </a:endParaRPr>
            </a:p>
          </p:txBody>
        </p:sp>
        <p:pic>
          <p:nvPicPr>
            <p:cNvPr id="78" name="Picture 4" descr="C:\Users\xbnm38\My Pictures\Motorola Pictures\EMC Products\MC3100\MC3100Rotate_FrontWin61_08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23907" y="1232832"/>
              <a:ext cx="377831" cy="1032607"/>
            </a:xfrm>
            <a:prstGeom prst="rect">
              <a:avLst/>
            </a:prstGeom>
            <a:noFill/>
          </p:spPr>
        </p:pic>
      </p:grpSp>
      <p:grpSp>
        <p:nvGrpSpPr>
          <p:cNvPr id="11" name="Group 100"/>
          <p:cNvGrpSpPr/>
          <p:nvPr/>
        </p:nvGrpSpPr>
        <p:grpSpPr>
          <a:xfrm>
            <a:off x="3268187" y="2511671"/>
            <a:ext cx="1161872" cy="1188725"/>
            <a:chOff x="6656084" y="2433585"/>
            <a:chExt cx="1064715" cy="1089320"/>
          </a:xfrm>
        </p:grpSpPr>
        <p:sp>
          <p:nvSpPr>
            <p:cNvPr id="102" name="TextBox 101"/>
            <p:cNvSpPr txBox="1"/>
            <p:nvPr/>
          </p:nvSpPr>
          <p:spPr>
            <a:xfrm>
              <a:off x="6656084" y="3269070"/>
              <a:ext cx="1064715" cy="25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</a:rPr>
                <a:t>MC67</a:t>
              </a:r>
            </a:p>
          </p:txBody>
        </p:sp>
        <p:pic>
          <p:nvPicPr>
            <p:cNvPr id="103" name="Picture 2" descr="http://compass.mot-solutions.com/doc/422095409/MC67_Front_WEHH_Home_038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005" y="2433585"/>
              <a:ext cx="756459" cy="1008820"/>
            </a:xfrm>
            <a:prstGeom prst="rect">
              <a:avLst/>
            </a:prstGeom>
            <a:noFill/>
          </p:spPr>
        </p:pic>
      </p:grpSp>
      <p:sp>
        <p:nvSpPr>
          <p:cNvPr id="68" name="AutoShape 68"/>
          <p:cNvSpPr>
            <a:spLocks noChangeArrowheads="1"/>
          </p:cNvSpPr>
          <p:nvPr/>
        </p:nvSpPr>
        <p:spPr bwMode="auto">
          <a:xfrm>
            <a:off x="5181600" y="2241498"/>
            <a:ext cx="796785" cy="336602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1200" b="1" dirty="0" smtClean="0">
                <a:solidFill>
                  <a:srgbClr val="0096D6"/>
                </a:solidFill>
                <a:ea typeface="MS PGothic"/>
                <a:hlinkClick r:id="rId16"/>
              </a:rPr>
              <a:t>MC9200</a:t>
            </a:r>
          </a:p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096D6"/>
                </a:solidFill>
                <a:ea typeface="MS PGothic"/>
                <a:hlinkClick r:id="rId16"/>
              </a:rPr>
              <a:t>Premium</a:t>
            </a:r>
            <a:endParaRPr lang="en-US" sz="1200" dirty="0" smtClean="0">
              <a:solidFill>
                <a:srgbClr val="0096D6"/>
              </a:solidFill>
              <a:ea typeface="MS PGothic"/>
            </a:endParaRPr>
          </a:p>
        </p:txBody>
      </p:sp>
      <p:pic>
        <p:nvPicPr>
          <p:cNvPr id="69" name="Picture 3" descr="C:\Users\xbnm38\My Pictures\Motorola Pictures\EMC Products\mc92n0\MC9190G_Right_079_653_Start T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55611" y="1816100"/>
            <a:ext cx="689749" cy="1069215"/>
          </a:xfrm>
          <a:prstGeom prst="rect">
            <a:avLst/>
          </a:prstGeom>
          <a:noFill/>
        </p:spPr>
      </p:pic>
      <p:sp>
        <p:nvSpPr>
          <p:cNvPr id="62" name="AutoShape 68"/>
          <p:cNvSpPr>
            <a:spLocks noChangeArrowheads="1"/>
          </p:cNvSpPr>
          <p:nvPr/>
        </p:nvSpPr>
        <p:spPr bwMode="auto">
          <a:xfrm>
            <a:off x="7772400" y="2380915"/>
            <a:ext cx="602192" cy="319300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1200" b="1" dirty="0" smtClean="0">
                <a:solidFill>
                  <a:srgbClr val="0096D6"/>
                </a:solidFill>
                <a:ea typeface="MS PGothic"/>
                <a:hlinkClick r:id="rId18"/>
              </a:rPr>
              <a:t>XT15</a:t>
            </a:r>
            <a:endParaRPr lang="en-US" sz="1200" b="1" dirty="0" smtClean="0">
              <a:solidFill>
                <a:srgbClr val="0096D6"/>
              </a:solidFill>
              <a:ea typeface="MS PGothic"/>
            </a:endParaRPr>
          </a:p>
        </p:txBody>
      </p:sp>
      <p:grpSp>
        <p:nvGrpSpPr>
          <p:cNvPr id="13" name="Group 96"/>
          <p:cNvGrpSpPr/>
          <p:nvPr/>
        </p:nvGrpSpPr>
        <p:grpSpPr>
          <a:xfrm>
            <a:off x="1620801" y="2151216"/>
            <a:ext cx="559769" cy="1031529"/>
            <a:chOff x="6172442" y="408555"/>
            <a:chExt cx="673954" cy="1190241"/>
          </a:xfrm>
          <a:effectLst/>
        </p:grpSpPr>
        <p:sp>
          <p:nvSpPr>
            <p:cNvPr id="101" name="TextBox 100"/>
            <p:cNvSpPr txBox="1"/>
            <p:nvPr/>
          </p:nvSpPr>
          <p:spPr>
            <a:xfrm>
              <a:off x="6172442" y="1279178"/>
              <a:ext cx="673954" cy="31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96D6"/>
                  </a:solidFill>
                  <a:hlinkClick r:id="rId19"/>
                </a:rPr>
                <a:t>TC55</a:t>
              </a:r>
              <a:endParaRPr lang="en-US" sz="1200" b="1" dirty="0">
                <a:solidFill>
                  <a:srgbClr val="0096D6"/>
                </a:solidFill>
              </a:endParaRPr>
            </a:p>
          </p:txBody>
        </p:sp>
        <p:pic>
          <p:nvPicPr>
            <p:cNvPr id="105" name="Picture 104" descr="DV Shelter Front.g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2463" y="408555"/>
              <a:ext cx="465240" cy="888819"/>
            </a:xfrm>
            <a:prstGeom prst="rect">
              <a:avLst/>
            </a:prstGeom>
          </p:spPr>
        </p:pic>
      </p:grpSp>
      <p:grpSp>
        <p:nvGrpSpPr>
          <p:cNvPr id="14" name="Group 144"/>
          <p:cNvGrpSpPr/>
          <p:nvPr/>
        </p:nvGrpSpPr>
        <p:grpSpPr>
          <a:xfrm>
            <a:off x="2187399" y="3124200"/>
            <a:ext cx="818100" cy="883348"/>
            <a:chOff x="5588928" y="3125507"/>
            <a:chExt cx="1083564" cy="1169984"/>
          </a:xfrm>
          <a:effectLst/>
        </p:grpSpPr>
        <p:sp>
          <p:nvSpPr>
            <p:cNvPr id="146" name="TextBox 145"/>
            <p:cNvSpPr txBox="1"/>
            <p:nvPr/>
          </p:nvSpPr>
          <p:spPr>
            <a:xfrm>
              <a:off x="5689312" y="3928609"/>
              <a:ext cx="838020" cy="36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  <a:hlinkClick r:id="rId21"/>
                </a:rPr>
                <a:t>ET1</a:t>
              </a:r>
              <a:endParaRPr lang="en-US" sz="1200" b="1" dirty="0">
                <a:solidFill>
                  <a:srgbClr val="0096D6"/>
                </a:solidFill>
              </a:endParaRPr>
            </a:p>
          </p:txBody>
        </p:sp>
        <p:pic>
          <p:nvPicPr>
            <p:cNvPr id="147" name="Picture 48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8928" y="3125507"/>
              <a:ext cx="1083564" cy="709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80" name="AutoShape 68"/>
          <p:cNvSpPr>
            <a:spLocks noChangeArrowheads="1"/>
          </p:cNvSpPr>
          <p:nvPr/>
        </p:nvSpPr>
        <p:spPr bwMode="auto">
          <a:xfrm>
            <a:off x="5257800" y="2882900"/>
            <a:ext cx="1177786" cy="214993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1200" b="1" dirty="0" smtClean="0">
                <a:solidFill>
                  <a:srgbClr val="0096D6"/>
                </a:solidFill>
                <a:ea typeface="MS PGothic"/>
                <a:hlinkClick r:id="rId16"/>
              </a:rPr>
              <a:t>MC9200</a:t>
            </a:r>
          </a:p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096D6"/>
                </a:solidFill>
                <a:ea typeface="MS PGothic"/>
                <a:hlinkClick r:id="rId16"/>
              </a:rPr>
              <a:t>Standard</a:t>
            </a:r>
            <a:endParaRPr lang="en-US" sz="1200" dirty="0" smtClean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81" name="AutoShape 68"/>
          <p:cNvSpPr>
            <a:spLocks noChangeArrowheads="1"/>
          </p:cNvSpPr>
          <p:nvPr/>
        </p:nvSpPr>
        <p:spPr bwMode="auto">
          <a:xfrm>
            <a:off x="6096000" y="3276600"/>
            <a:ext cx="796786" cy="228600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1200" b="1" dirty="0" smtClean="0">
                <a:solidFill>
                  <a:srgbClr val="0096D6"/>
                </a:solidFill>
                <a:ea typeface="MS PGothic"/>
                <a:hlinkClick r:id="rId23"/>
              </a:rPr>
              <a:t>MC9190</a:t>
            </a:r>
            <a:endParaRPr lang="en-US" sz="1200" b="1" dirty="0" smtClean="0">
              <a:solidFill>
                <a:srgbClr val="0096D6"/>
              </a:solidFill>
              <a:ea typeface="MS PGothic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517331" y="1931482"/>
            <a:ext cx="0" cy="32998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8589002" y="1538902"/>
            <a:ext cx="7991" cy="194553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68"/>
          <p:cNvSpPr>
            <a:spLocks noChangeArrowheads="1"/>
          </p:cNvSpPr>
          <p:nvPr/>
        </p:nvSpPr>
        <p:spPr bwMode="auto">
          <a:xfrm>
            <a:off x="7791450" y="4105349"/>
            <a:ext cx="891851" cy="313221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0096D6"/>
                </a:solidFill>
                <a:ea typeface="MS PGothic"/>
                <a:hlinkClick r:id="rId24"/>
              </a:rPr>
              <a:t>Workabout Pro 4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43486" y="483829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i="1" dirty="0" smtClean="0">
                <a:solidFill>
                  <a:srgbClr val="0096D6"/>
                </a:solidFill>
                <a:latin typeface="Century Gothic" pitchFamily="34" charset="0"/>
              </a:rPr>
              <a:t>High</a:t>
            </a:r>
          </a:p>
          <a:p>
            <a:r>
              <a:rPr lang="en-US" sz="700" i="1" dirty="0" smtClean="0">
                <a:solidFill>
                  <a:srgbClr val="0096D6"/>
                </a:solidFill>
                <a:latin typeface="Century Gothic" pitchFamily="34" charset="0"/>
              </a:rPr>
              <a:t>Configurability</a:t>
            </a:r>
            <a:endParaRPr lang="en-US" sz="1000" i="1" dirty="0">
              <a:solidFill>
                <a:srgbClr val="0096D6"/>
              </a:solidFill>
              <a:latin typeface="Century Gothic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33192" y="2966421"/>
            <a:ext cx="814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0" i="1" dirty="0" smtClean="0">
                <a:solidFill>
                  <a:srgbClr val="0096D6"/>
                </a:solidFill>
                <a:latin typeface="Century Gothic" pitchFamily="34" charset="0"/>
              </a:rPr>
              <a:t>High</a:t>
            </a:r>
          </a:p>
          <a:p>
            <a:pPr algn="r"/>
            <a:r>
              <a:rPr lang="en-US" sz="700" i="1" dirty="0" smtClean="0">
                <a:solidFill>
                  <a:srgbClr val="0096D6"/>
                </a:solidFill>
                <a:latin typeface="Century Gothic" pitchFamily="34" charset="0"/>
              </a:rPr>
              <a:t>Configurability</a:t>
            </a:r>
            <a:endParaRPr lang="en-US" sz="1000" i="1" dirty="0">
              <a:solidFill>
                <a:srgbClr val="0096D6"/>
              </a:solidFill>
              <a:latin typeface="Century Gothic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356807" y="1632163"/>
            <a:ext cx="609600" cy="1074749"/>
            <a:chOff x="4343400" y="1516051"/>
            <a:chExt cx="609600" cy="1074749"/>
          </a:xfrm>
        </p:grpSpPr>
        <p:sp>
          <p:nvSpPr>
            <p:cNvPr id="111" name="TextBox 110"/>
            <p:cNvSpPr txBox="1"/>
            <p:nvPr/>
          </p:nvSpPr>
          <p:spPr>
            <a:xfrm>
              <a:off x="4343400" y="2311495"/>
              <a:ext cx="609600" cy="27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</a:rPr>
                <a:t>MC95</a:t>
              </a:r>
            </a:p>
          </p:txBody>
        </p:sp>
        <p:pic>
          <p:nvPicPr>
            <p:cNvPr id="67" name="Picture 6" descr="C:\Users\xbnm38\Documents\Motorola\Presentations\EMC Products - HW SW Graphics Collat\MC9500\1020835309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472265" y="1516051"/>
              <a:ext cx="352917" cy="795444"/>
            </a:xfrm>
            <a:prstGeom prst="rect">
              <a:avLst/>
            </a:prstGeom>
            <a:noFill/>
          </p:spPr>
        </p:pic>
      </p:grpSp>
      <p:sp>
        <p:nvSpPr>
          <p:cNvPr id="70" name="AutoShape 68"/>
          <p:cNvSpPr>
            <a:spLocks noChangeArrowheads="1"/>
          </p:cNvSpPr>
          <p:nvPr/>
        </p:nvSpPr>
        <p:spPr bwMode="auto">
          <a:xfrm>
            <a:off x="5372186" y="4195903"/>
            <a:ext cx="665924" cy="219227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rgbClr val="0096D6"/>
                </a:solidFill>
                <a:ea typeface="MS PGothic"/>
                <a:hlinkClick r:id="rId26"/>
              </a:rPr>
              <a:t>MC3200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277846" y="5600452"/>
            <a:ext cx="537371" cy="577769"/>
            <a:chOff x="184592" y="1150743"/>
            <a:chExt cx="537371" cy="577769"/>
          </a:xfrm>
        </p:grpSpPr>
        <p:pic>
          <p:nvPicPr>
            <p:cNvPr id="72" name="Picture 1" descr="C:\Users\xbnm38\Documents\Motorola\Presentations\EMC Products - HW SW Graphics Collat\SB1 HC\SB1_HC Front_006 V2_Badge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84592" y="1150743"/>
              <a:ext cx="396254" cy="446238"/>
            </a:xfrm>
            <a:prstGeom prst="rect">
              <a:avLst/>
            </a:prstGeom>
            <a:noFill/>
          </p:spPr>
        </p:pic>
        <p:pic>
          <p:nvPicPr>
            <p:cNvPr id="76" name="Picture 3" descr="C:\Users\xbnm38\Documents\Motorola\Presentations\EMC Products - HW SW Graphics Collat\SB1\Untitled-1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91090" y="1261092"/>
              <a:ext cx="430873" cy="46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9" name="Picture 2" descr="C:\Users\XBNM38\Documents\Motorola\Presentations\EMC Products - HW SW Graphics Collat\WAP4\wap4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31914" y="3704758"/>
            <a:ext cx="370834" cy="832024"/>
          </a:xfrm>
          <a:prstGeom prst="rect">
            <a:avLst/>
          </a:prstGeom>
          <a:noFill/>
        </p:spPr>
      </p:pic>
      <p:grpSp>
        <p:nvGrpSpPr>
          <p:cNvPr id="93" name="Group 92"/>
          <p:cNvGrpSpPr/>
          <p:nvPr/>
        </p:nvGrpSpPr>
        <p:grpSpPr>
          <a:xfrm>
            <a:off x="2384344" y="1816100"/>
            <a:ext cx="636472" cy="1149903"/>
            <a:chOff x="1970734" y="1740787"/>
            <a:chExt cx="636472" cy="1149903"/>
          </a:xfrm>
        </p:grpSpPr>
        <p:pic>
          <p:nvPicPr>
            <p:cNvPr id="74" name="Picture 2" descr="C:\Users\xbnm38\Documents\Motorola\Presentations\EMC Products - HW SW Graphics Collat\TC75 Pollux\tc55 android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078004" y="1740787"/>
              <a:ext cx="452436" cy="795444"/>
            </a:xfrm>
            <a:prstGeom prst="rect">
              <a:avLst/>
            </a:prstGeom>
            <a:noFill/>
          </p:spPr>
        </p:pic>
        <p:sp>
          <p:nvSpPr>
            <p:cNvPr id="84" name="AutoShape 68"/>
            <p:cNvSpPr>
              <a:spLocks noChangeArrowheads="1"/>
            </p:cNvSpPr>
            <p:nvPr/>
          </p:nvSpPr>
          <p:spPr bwMode="auto">
            <a:xfrm>
              <a:off x="1970734" y="2531466"/>
              <a:ext cx="636472" cy="359224"/>
            </a:xfrm>
            <a:prstGeom prst="roundRect">
              <a:avLst>
                <a:gd name="adj" fmla="val 757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t" anchorCtr="0"/>
            <a:lstStyle/>
            <a:p>
              <a:pPr algn="ctr"/>
              <a:r>
                <a:rPr lang="en-US" sz="1200" b="1" dirty="0" smtClean="0">
                  <a:solidFill>
                    <a:srgbClr val="0096D6"/>
                  </a:solidFill>
                  <a:latin typeface="Arial" pitchFamily="34" charset="0"/>
                  <a:ea typeface="MS PGothic"/>
                  <a:cs typeface="Arial" pitchFamily="34" charset="0"/>
                  <a:hlinkClick r:id="rId31"/>
                </a:rPr>
                <a:t>TC70</a:t>
              </a:r>
              <a:endParaRPr lang="en-US" sz="1200" b="1" dirty="0" smtClean="0">
                <a:solidFill>
                  <a:srgbClr val="0096D6"/>
                </a:solidFill>
                <a:latin typeface="Arial" pitchFamily="34" charset="0"/>
                <a:ea typeface="MS PGothic"/>
                <a:cs typeface="Arial" pitchFamily="34" charset="0"/>
              </a:endParaRPr>
            </a:p>
          </p:txBody>
        </p:sp>
      </p:grpSp>
      <p:sp>
        <p:nvSpPr>
          <p:cNvPr id="94" name="Title 93"/>
          <p:cNvSpPr>
            <a:spLocks noGrp="1"/>
          </p:cNvSpPr>
          <p:nvPr>
            <p:ph type="title" idx="4294967295"/>
          </p:nvPr>
        </p:nvSpPr>
        <p:spPr>
          <a:xfrm>
            <a:off x="155574" y="159411"/>
            <a:ext cx="8289685" cy="3322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hu-HU" dirty="0" smtClean="0">
                <a:solidFill>
                  <a:srgbClr val="0096D6"/>
                </a:solidFill>
              </a:rPr>
              <a:t>ADATGYŰTŐ</a:t>
            </a:r>
            <a:r>
              <a:rPr lang="en-US" dirty="0" smtClean="0">
                <a:solidFill>
                  <a:srgbClr val="0096D6"/>
                </a:solidFill>
              </a:rPr>
              <a:t> PORTF</a:t>
            </a:r>
            <a:r>
              <a:rPr lang="hu-HU" dirty="0" smtClean="0">
                <a:solidFill>
                  <a:srgbClr val="0096D6"/>
                </a:solidFill>
              </a:rPr>
              <a:t>Ó</a:t>
            </a:r>
            <a:r>
              <a:rPr lang="en-US" dirty="0" smtClean="0">
                <a:solidFill>
                  <a:srgbClr val="0096D6"/>
                </a:solidFill>
              </a:rPr>
              <a:t>LI</a:t>
            </a:r>
            <a:r>
              <a:rPr lang="hu-HU" dirty="0" smtClean="0">
                <a:solidFill>
                  <a:srgbClr val="0096D6"/>
                </a:solidFill>
              </a:rPr>
              <a:t>Ó</a:t>
            </a:r>
            <a:endParaRPr lang="en-US" dirty="0">
              <a:solidFill>
                <a:srgbClr val="0096D6"/>
              </a:solidFill>
            </a:endParaRPr>
          </a:p>
        </p:txBody>
      </p:sp>
      <p:pic>
        <p:nvPicPr>
          <p:cNvPr id="63" name="Picture 8" descr="G:\Christina G\XT15_Numeric_Front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8381674" y="1752600"/>
            <a:ext cx="457526" cy="9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89"/>
          <p:cNvGrpSpPr/>
          <p:nvPr/>
        </p:nvGrpSpPr>
        <p:grpSpPr>
          <a:xfrm>
            <a:off x="4204268" y="3581400"/>
            <a:ext cx="896102" cy="1295398"/>
            <a:chOff x="5310990" y="2988618"/>
            <a:chExt cx="821167" cy="1187075"/>
          </a:xfrm>
          <a:effectLst/>
        </p:grpSpPr>
        <p:sp>
          <p:nvSpPr>
            <p:cNvPr id="89" name="TextBox 88"/>
            <p:cNvSpPr txBox="1"/>
            <p:nvPr/>
          </p:nvSpPr>
          <p:spPr>
            <a:xfrm>
              <a:off x="5441020" y="3918313"/>
              <a:ext cx="568251" cy="25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96D6"/>
                  </a:solidFill>
                </a:rPr>
                <a:t>MC65</a:t>
              </a:r>
            </a:p>
          </p:txBody>
        </p:sp>
        <p:pic>
          <p:nvPicPr>
            <p:cNvPr id="90" name="Picture 2" descr="http://compass.mot-solutions.com/doc/367278980/MC65_Numeric_UIScreen_Front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10000" b="90000" l="10000" r="90000">
                          <a14:backgroundMark x1="57987" y1="82782" x2="57987" y2="8278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990" y="2988618"/>
              <a:ext cx="821167" cy="109511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0677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XBNM38\Downloads\MNES-599166\JPEG (Media Relations)\Enterprise_APAC_Austrailia_Retail_Shopping_IMG_3296_CMYK_Juan-Martin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5" name="Content Placeholder 4"/>
          <p:cNvSpPr txBox="1">
            <a:spLocks/>
          </p:cNvSpPr>
          <p:nvPr/>
        </p:nvSpPr>
        <p:spPr>
          <a:xfrm rot="16200000">
            <a:off x="1697090" y="-1697095"/>
            <a:ext cx="5749823" cy="914400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85000">
                <a:schemeClr val="bg1">
                  <a:alpha val="0"/>
                </a:schemeClr>
              </a:gs>
            </a:gsLst>
            <a:lin ang="10800000" scaled="1"/>
            <a:tileRect/>
          </a:gradFill>
        </p:spPr>
        <p:txBody>
          <a:bodyPr vert="horz" lIns="121792" tIns="60896" rIns="121792" bIns="60896" rtlCol="0">
            <a:normAutofit/>
          </a:bodyPr>
          <a:lstStyle/>
          <a:p>
            <a:pPr marL="308651" indent="-308651" defTabSz="608835">
              <a:spcBef>
                <a:spcPts val="2400"/>
              </a:spcBef>
              <a:buClr>
                <a:srgbClr val="FF7900"/>
              </a:buClr>
              <a:defRPr/>
            </a:pPr>
            <a:endParaRPr lang="en-US" sz="3200" b="1" dirty="0">
              <a:solidFill>
                <a:srgbClr val="FF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60046" y="744343"/>
            <a:ext cx="8437215" cy="1735527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vert="horz" lIns="121792" tIns="60896" rIns="121792" bIns="60896" rtlCol="0">
            <a:normAutofit/>
          </a:bodyPr>
          <a:lstStyle/>
          <a:p>
            <a:pPr marL="308651" indent="-308651" defTabSz="608835">
              <a:spcBef>
                <a:spcPts val="2400"/>
              </a:spcBef>
              <a:buClr>
                <a:srgbClr val="FF7900"/>
              </a:buClr>
              <a:defRPr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8"/>
          <p:cNvSpPr txBox="1">
            <a:spLocks/>
          </p:cNvSpPr>
          <p:nvPr/>
        </p:nvSpPr>
        <p:spPr bwMode="auto">
          <a:xfrm>
            <a:off x="173101" y="961966"/>
            <a:ext cx="7337425" cy="1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88" tIns="45718" rIns="91288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MS PGothic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3426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6pPr>
            <a:lvl7pPr marL="68532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7pPr>
            <a:lvl8pPr marL="1027986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8pPr>
            <a:lvl9pPr marL="1370648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KNOWLEDGE WORKER </a:t>
            </a:r>
            <a:br>
              <a:rPr lang="en-US" sz="12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rgbClr val="0096D6"/>
                </a:solidFill>
                <a:latin typeface="+mn-lt"/>
              </a:rPr>
              <a:t>CUSTOMER-FACING</a:t>
            </a:r>
            <a:br>
              <a:rPr lang="en-US" sz="4800" dirty="0">
                <a:solidFill>
                  <a:srgbClr val="0096D6"/>
                </a:solidFill>
                <a:latin typeface="+mn-lt"/>
              </a:rPr>
            </a:br>
            <a:r>
              <a:rPr lang="en-US" sz="4800" dirty="0" smtClean="0">
                <a:solidFill>
                  <a:srgbClr val="0096D6"/>
                </a:solidFill>
                <a:latin typeface="+mn-lt"/>
              </a:rPr>
              <a:t>PORTF</a:t>
            </a:r>
            <a:r>
              <a:rPr lang="hu-HU" sz="4800" dirty="0" smtClean="0">
                <a:solidFill>
                  <a:srgbClr val="0096D6"/>
                </a:solidFill>
                <a:latin typeface="+mn-lt"/>
              </a:rPr>
              <a:t>Ó</a:t>
            </a:r>
            <a:r>
              <a:rPr lang="en-US" sz="4800" dirty="0" smtClean="0">
                <a:solidFill>
                  <a:srgbClr val="0096D6"/>
                </a:solidFill>
                <a:latin typeface="+mn-lt"/>
              </a:rPr>
              <a:t>LI</a:t>
            </a:r>
            <a:r>
              <a:rPr lang="hu-HU" sz="4800" dirty="0" smtClean="0">
                <a:solidFill>
                  <a:srgbClr val="0096D6"/>
                </a:solidFill>
                <a:latin typeface="+mn-lt"/>
              </a:rPr>
              <a:t>Ó</a:t>
            </a:r>
            <a:r>
              <a:rPr lang="en-US" dirty="0" smtClean="0">
                <a:solidFill>
                  <a:srgbClr val="F0B5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0B500"/>
                </a:solidFill>
                <a:latin typeface="+mn-lt"/>
              </a:rPr>
            </a:br>
            <a:endParaRPr lang="en-US" sz="1200" i="1" dirty="0">
              <a:solidFill>
                <a:srgbClr val="F0B500"/>
              </a:solidFill>
              <a:latin typeface="+mn-lt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173094" y="4817393"/>
            <a:ext cx="8704206" cy="1812007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vert="horz" lIns="121792" tIns="60896" rIns="121792" bIns="60896" rtlCol="0">
            <a:normAutofit/>
          </a:bodyPr>
          <a:lstStyle/>
          <a:p>
            <a:pPr marL="308651" indent="-308651" defTabSz="608835">
              <a:spcBef>
                <a:spcPts val="2400"/>
              </a:spcBef>
              <a:buClr>
                <a:srgbClr val="FF7900"/>
              </a:buClr>
              <a:defRPr/>
            </a:pPr>
            <a:endParaRPr lang="en-US" sz="3200" b="1" dirty="0">
              <a:solidFill>
                <a:srgbClr val="0096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68"/>
          <p:cNvSpPr>
            <a:spLocks noChangeArrowheads="1"/>
          </p:cNvSpPr>
          <p:nvPr/>
        </p:nvSpPr>
        <p:spPr bwMode="auto">
          <a:xfrm>
            <a:off x="430757" y="4972297"/>
            <a:ext cx="2326811" cy="399431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ÁRELLENŐRZÉS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  <a:p>
            <a:pPr algn="l">
              <a:lnSpc>
                <a:spcPct val="90000"/>
              </a:lnSpc>
            </a:pP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TERMÉK INFORMÁCIÓK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13" name="AutoShape 68"/>
          <p:cNvSpPr>
            <a:spLocks noChangeArrowheads="1"/>
          </p:cNvSpPr>
          <p:nvPr/>
        </p:nvSpPr>
        <p:spPr bwMode="auto">
          <a:xfrm>
            <a:off x="2626345" y="4948193"/>
            <a:ext cx="2326811" cy="447639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RENDELÉSFELVÉTEL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0096D6"/>
                </a:solidFill>
                <a:ea typeface="MS PGothic"/>
              </a:rPr>
              <a:t>&amp; </a:t>
            </a: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FIZETÉS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14" name="AutoShape 68"/>
          <p:cNvSpPr>
            <a:spLocks noChangeArrowheads="1"/>
          </p:cNvSpPr>
          <p:nvPr/>
        </p:nvSpPr>
        <p:spPr bwMode="auto">
          <a:xfrm>
            <a:off x="4907864" y="5046205"/>
            <a:ext cx="1820296" cy="251491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TERMÉK</a:t>
            </a:r>
            <a:r>
              <a:rPr lang="en-US" sz="1200" b="1" dirty="0" smtClean="0">
                <a:solidFill>
                  <a:srgbClr val="0096D6"/>
                </a:solidFill>
                <a:ea typeface="MS PGothic"/>
              </a:rPr>
              <a:t> </a:t>
            </a: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ÖSSZEHASONLÍTÁS</a:t>
            </a:r>
            <a:r>
              <a:rPr lang="en-US" sz="1200" b="1" dirty="0" smtClean="0">
                <a:solidFill>
                  <a:srgbClr val="0096D6"/>
                </a:solidFill>
                <a:ea typeface="MS PGothic"/>
              </a:rPr>
              <a:t>,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  <a:p>
            <a:pPr algn="l">
              <a:lnSpc>
                <a:spcPct val="90000"/>
              </a:lnSpc>
            </a:pP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TANÁCSADÁS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15" name="AutoShape 68"/>
          <p:cNvSpPr>
            <a:spLocks noChangeArrowheads="1"/>
          </p:cNvSpPr>
          <p:nvPr/>
        </p:nvSpPr>
        <p:spPr bwMode="auto">
          <a:xfrm>
            <a:off x="7140621" y="5052916"/>
            <a:ext cx="1281763" cy="238193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ÉRTÉKESÍTÉS</a:t>
            </a:r>
            <a:r>
              <a:rPr lang="en-US" sz="1200" b="1" dirty="0" smtClean="0">
                <a:solidFill>
                  <a:srgbClr val="0096D6"/>
                </a:solidFill>
                <a:ea typeface="MS PGothic"/>
              </a:rPr>
              <a:t> </a:t>
            </a: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&amp;</a:t>
            </a:r>
            <a:r>
              <a:rPr lang="en-US" sz="1200" b="1" dirty="0" smtClean="0">
                <a:solidFill>
                  <a:srgbClr val="0096D6"/>
                </a:solidFill>
                <a:ea typeface="MS PGothic"/>
              </a:rPr>
              <a:t> S</a:t>
            </a:r>
            <a:r>
              <a:rPr lang="hu-HU" sz="1200" b="1" dirty="0" smtClean="0">
                <a:solidFill>
                  <a:srgbClr val="0096D6"/>
                </a:solidFill>
                <a:ea typeface="MS PGothic"/>
              </a:rPr>
              <a:t>ZERVÍZ</a:t>
            </a:r>
            <a:endParaRPr lang="en-US" sz="1200" b="1" dirty="0">
              <a:solidFill>
                <a:srgbClr val="0096D6"/>
              </a:solidFill>
              <a:ea typeface="MS P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5484" y="5454861"/>
            <a:ext cx="1362826" cy="1062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14" y="5454861"/>
            <a:ext cx="1393835" cy="1062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4032" y="5454861"/>
            <a:ext cx="1342352" cy="1062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152747" y="5454861"/>
            <a:ext cx="1375239" cy="10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0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1099"/>
              </p:ext>
            </p:extLst>
          </p:nvPr>
        </p:nvGraphicFramePr>
        <p:xfrm>
          <a:off x="1" y="2133362"/>
          <a:ext cx="9143996" cy="472463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302308"/>
                <a:gridCol w="1306948"/>
                <a:gridCol w="1306948"/>
                <a:gridCol w="1306948"/>
                <a:gridCol w="1306948"/>
                <a:gridCol w="1306948"/>
                <a:gridCol w="1306948"/>
              </a:tblGrid>
              <a:tr h="867791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PLATFORM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algn="ctr" fontAlgn="t">
                        <a:lnSpc>
                          <a:spcPct val="120000"/>
                        </a:lnSpc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MC17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Intel PXA270 520 MHz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12713" algn="ctr" fontAlgn="t">
                        <a:lnSpc>
                          <a:spcPct val="120000"/>
                        </a:lnSpc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MC18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TI OMAP4 800 MHz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i.MX35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latin typeface="+mn-lt"/>
                        </a:rPr>
                        <a:t>OMAP4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800</a:t>
                      </a:r>
                      <a:r>
                        <a:rPr lang="en-US" sz="1000" baseline="0" dirty="0" smtClean="0">
                          <a:latin typeface="+mn-lt"/>
                        </a:rPr>
                        <a:t>MHz Dual 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OMAP 4 </a:t>
                      </a:r>
                    </a:p>
                    <a:p>
                      <a:pPr algn="ctr"/>
                      <a:r>
                        <a:rPr lang="pt-B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Dual Core 1GHz x 2 + DSP</a:t>
                      </a:r>
                      <a:endParaRPr 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1.5 GHz Dual Core, Qualcomm 8960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Dual Core, 1.7GHz, QC  8060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92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OS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fontAlgn="t">
                        <a:lnSpc>
                          <a:spcPct val="120000"/>
                        </a:lnSpc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MC17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CE 5.0 Professional</a:t>
                      </a:r>
                    </a:p>
                    <a:p>
                      <a:pPr marL="112713" fontAlgn="t">
                        <a:lnSpc>
                          <a:spcPct val="120000"/>
                        </a:lnSpc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MC18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WEC7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 client architecture and standard web technology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+mn-lt"/>
                        </a:rPr>
                        <a:t>Android 4.1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143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Android 4.1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Android JB 4.1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-114300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+mn-lt"/>
                        </a:rPr>
                        <a:t>Android AOSP 4.4.2 (</a:t>
                      </a:r>
                      <a:r>
                        <a:rPr lang="en-US" sz="1000" dirty="0" err="1" smtClean="0">
                          <a:latin typeface="+mn-lt"/>
                        </a:rPr>
                        <a:t>KitKat</a:t>
                      </a:r>
                      <a:r>
                        <a:rPr lang="en-US" sz="1000" dirty="0" smtClean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92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DISPLAY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MC17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2.8”,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320 x 240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MC18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4.0”, 480 x 800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E Ink Display and  Full Touch Interface,  3 inch landscape 320x240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4.3” Capacitive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-114300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+mn-lt"/>
                        </a:rPr>
                        <a:t>7” 1024 * 600 capacitive display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4.3”  WVGA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-114300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+mn-lt"/>
                        </a:rPr>
                        <a:t>4.7”, 1280 x 720,</a:t>
                      </a:r>
                    </a:p>
                    <a:p>
                      <a:pPr marL="114300" lvl="1" indent="-114300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+mn-lt"/>
                        </a:rPr>
                        <a:t>optically bonded touch panel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92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NETWORK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MC17</a:t>
                      </a:r>
                      <a:r>
                        <a:rPr lang="en-US" sz="1000" dirty="0" smtClean="0">
                          <a:latin typeface="+mn-lt"/>
                        </a:rPr>
                        <a:t>: 802.11a/b/g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MC18</a:t>
                      </a:r>
                      <a:r>
                        <a:rPr lang="en-US" sz="1000" dirty="0" smtClean="0">
                          <a:latin typeface="+mn-lt"/>
                        </a:rPr>
                        <a:t>: 802.11 a/b/g/n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+mn-lt"/>
                        </a:rPr>
                        <a:t>802.11 b/g/n</a:t>
                      </a:r>
                      <a:endParaRPr lang="en-US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latin typeface="+mn-lt"/>
                        </a:rPr>
                        <a:t>802.11 a/b/g/n/r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4G (HSPA+) and 3.5G (EVDO)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802.11 a/b/g/n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LTE 4G ATT</a:t>
                      </a:r>
                    </a:p>
                    <a:p>
                      <a:pPr algn="ctr"/>
                      <a:r>
                        <a:rPr lang="en-US" sz="1000" dirty="0" smtClean="0"/>
                        <a:t>HSPA+ ROW</a:t>
                      </a:r>
                    </a:p>
                    <a:p>
                      <a:pPr algn="ctr"/>
                      <a:r>
                        <a:rPr lang="en-US" sz="1000" dirty="0" smtClean="0"/>
                        <a:t>Verizon LTE 4G Q2 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802.11a/b/g/n/d/h/</a:t>
                      </a:r>
                      <a:r>
                        <a:rPr lang="en-US" sz="1000" dirty="0" err="1" smtClean="0">
                          <a:latin typeface="+mn-lt"/>
                        </a:rPr>
                        <a:t>i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9931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DATA CAPTURE</a:t>
                      </a:r>
                      <a:r>
                        <a:rPr lang="en-US" sz="1200" b="1" baseline="0" dirty="0">
                          <a:solidFill>
                            <a:srgbClr val="0096D6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0096D6"/>
                          </a:solidFill>
                        </a:rPr>
                        <a:t>/ CAMERA</a:t>
                      </a:r>
                      <a:endParaRPr lang="en-US" sz="1200" b="1" dirty="0" smtClean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MC17</a:t>
                      </a:r>
                      <a:r>
                        <a:rPr lang="en-US" sz="1000" dirty="0" smtClean="0">
                          <a:latin typeface="+mn-lt"/>
                        </a:rPr>
                        <a:t>: 1D Scanner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MC18</a:t>
                      </a:r>
                      <a:r>
                        <a:rPr lang="en-US" sz="1000" dirty="0" smtClean="0">
                          <a:latin typeface="+mn-lt"/>
                        </a:rPr>
                        <a:t>:</a:t>
                      </a:r>
                      <a:r>
                        <a:rPr lang="en-US" sz="1000" baseline="0" dirty="0" smtClean="0">
                          <a:latin typeface="+mn-lt"/>
                        </a:rPr>
                        <a:t> 2D Imager</a:t>
                      </a:r>
                      <a:endParaRPr lang="en-US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1" indent="-1127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1D and 2D Barcode scanning with integrated aimer and illumination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+mn-lt"/>
                        </a:rPr>
                        <a:t>1D</a:t>
                      </a:r>
                      <a:r>
                        <a:rPr lang="en-US" sz="1000" baseline="0" dirty="0" smtClean="0">
                          <a:latin typeface="+mn-lt"/>
                        </a:rPr>
                        <a:t>/2D Imager</a:t>
                      </a:r>
                    </a:p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1000" baseline="0" dirty="0" smtClean="0">
                          <a:latin typeface="+mn-lt"/>
                        </a:rPr>
                        <a:t>8 MP AF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-114300"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latin typeface="+mn-lt"/>
                        </a:rPr>
                        <a:t>1D / 2D option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Optional MSR w/encrypted head SKU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8MP AF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1D imager, Camera for 2D, NFC Standard, 8 MP AF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1D, 2D, SE4700 Megapixel Imager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MSR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NFC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92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RUGGED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+mn-lt"/>
                        </a:rPr>
                        <a:t>1.2 m Drop, 5m </a:t>
                      </a:r>
                      <a:r>
                        <a:rPr lang="fr-FR" sz="1000" dirty="0" err="1" smtClean="0">
                          <a:latin typeface="+mn-lt"/>
                        </a:rPr>
                        <a:t>Tumble</a:t>
                      </a:r>
                      <a:endParaRPr lang="fr-FR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4ft drop tile/concrete, IP54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IP54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4’ drop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-114300" algn="l"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latin typeface="+mn-lt"/>
                        </a:rPr>
                        <a:t>IP54 sealing</a:t>
                      </a:r>
                    </a:p>
                    <a:p>
                      <a:pPr marL="114300" lvl="1" indent="-114300" algn="l"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latin typeface="+mn-lt"/>
                        </a:rPr>
                        <a:t>Multiple 4’ drop per MIL-810-G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IP67, 4’ drop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1" indent="-114300" algn="l">
                        <a:buFont typeface="Arial" pitchFamily="34" charset="0"/>
                        <a:buChar char="•"/>
                      </a:pPr>
                      <a:r>
                        <a:rPr lang="fr-FR" sz="1000" dirty="0" smtClean="0">
                          <a:latin typeface="+mn-lt"/>
                        </a:rPr>
                        <a:t>IP67 </a:t>
                      </a:r>
                      <a:r>
                        <a:rPr lang="fr-FR" sz="1000" dirty="0" err="1" smtClean="0">
                          <a:latin typeface="+mn-lt"/>
                        </a:rPr>
                        <a:t>sealing</a:t>
                      </a:r>
                      <a:endParaRPr lang="fr-FR" sz="1000" dirty="0" smtClean="0">
                        <a:latin typeface="+mn-lt"/>
                      </a:endParaRPr>
                    </a:p>
                    <a:p>
                      <a:pPr marL="114300" lvl="1" indent="-114300" algn="l">
                        <a:buFont typeface="Arial" pitchFamily="34" charset="0"/>
                        <a:buChar char="•"/>
                      </a:pPr>
                      <a:r>
                        <a:rPr lang="fr-FR" sz="1000" dirty="0" smtClean="0">
                          <a:latin typeface="+mn-lt"/>
                        </a:rPr>
                        <a:t>1.8m drop</a:t>
                      </a:r>
                    </a:p>
                    <a:p>
                      <a:pPr marL="114300" lvl="1" indent="-114300" algn="l">
                        <a:buFont typeface="Arial" pitchFamily="34" charset="0"/>
                        <a:buChar char="•"/>
                      </a:pPr>
                      <a:r>
                        <a:rPr lang="fr-FR" sz="1000" dirty="0" smtClean="0">
                          <a:latin typeface="+mn-lt"/>
                        </a:rPr>
                        <a:t>2.4m, 2,000 1M </a:t>
                      </a:r>
                      <a:r>
                        <a:rPr lang="fr-FR" sz="1000" dirty="0" err="1" smtClean="0">
                          <a:latin typeface="+mn-lt"/>
                        </a:rPr>
                        <a:t>tumbles</a:t>
                      </a:r>
                      <a:endParaRPr lang="fr-FR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574" y="159411"/>
            <a:ext cx="8289685" cy="3322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6D6"/>
                </a:solidFill>
              </a:rPr>
              <a:t>CUSTOMER </a:t>
            </a:r>
            <a:r>
              <a:rPr lang="en-US" dirty="0" smtClean="0">
                <a:solidFill>
                  <a:srgbClr val="0096D6"/>
                </a:solidFill>
              </a:rPr>
              <a:t>FACIN</a:t>
            </a:r>
            <a:r>
              <a:rPr lang="hu-HU" dirty="0" smtClean="0">
                <a:solidFill>
                  <a:srgbClr val="0096D6"/>
                </a:solidFill>
              </a:rPr>
              <a:t>G</a:t>
            </a: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7864" y="1791721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MC17/MC18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4030" y="1791721"/>
            <a:ext cx="53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SB1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1759" y="1783484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5"/>
              </a:rPr>
              <a:t>MC40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2217" y="1791721"/>
            <a:ext cx="51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6"/>
              </a:rPr>
              <a:t>ET1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69288" y="1032620"/>
            <a:ext cx="1143307" cy="683891"/>
            <a:chOff x="6638314" y="4999962"/>
            <a:chExt cx="1380784" cy="825943"/>
          </a:xfrm>
        </p:grpSpPr>
        <p:sp>
          <p:nvSpPr>
            <p:cNvPr id="26" name="Rectangle 25"/>
            <p:cNvSpPr/>
            <p:nvPr/>
          </p:nvSpPr>
          <p:spPr>
            <a:xfrm>
              <a:off x="6875791" y="5196333"/>
              <a:ext cx="788308" cy="482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pic>
          <p:nvPicPr>
            <p:cNvPr id="27" name="Picture 4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38314" y="4999962"/>
              <a:ext cx="1380784" cy="825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1526870" y="321092"/>
            <a:ext cx="942485" cy="1395419"/>
            <a:chOff x="981333" y="2551591"/>
            <a:chExt cx="660399" cy="97777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55670" y1="39768" x2="55670" y2="39768"/>
                          <a14:foregroundMark x1="43299" y1="36680" x2="43299" y2="36680"/>
                          <a14:foregroundMark x1="47938" y1="39768" x2="47938" y2="39768"/>
                          <a14:foregroundMark x1="51546" y1="34363" x2="51546" y2="34363"/>
                          <a14:foregroundMark x1="52062" y1="27799" x2="52062" y2="27799"/>
                          <a14:foregroundMark x1="44330" y1="28185" x2="44330" y2="28185"/>
                          <a14:foregroundMark x1="45361" y1="32046" x2="45361" y2="32046"/>
                          <a14:foregroundMark x1="54639" y1="30116" x2="54639" y2="30116"/>
                          <a14:foregroundMark x1="51031" y1="40541" x2="51031" y2="4054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1333" y="2551591"/>
              <a:ext cx="660399" cy="977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C:\Users\XBNM38\Documents\Motorola\Presentations\EMC Products - HW SW Graphics Collat\MC18\Untitled-1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16817" y="2802547"/>
              <a:ext cx="319817" cy="72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2853521" y="889498"/>
            <a:ext cx="769188" cy="827013"/>
            <a:chOff x="184592" y="1150743"/>
            <a:chExt cx="537371" cy="577769"/>
          </a:xfrm>
        </p:grpSpPr>
        <p:pic>
          <p:nvPicPr>
            <p:cNvPr id="32" name="Picture 1" descr="C:\Users\xbnm38\Documents\Motorola\Presentations\EMC Products - HW SW Graphics Collat\SB1 HC\SB1_HC Front_006 V2_Badg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4592" y="1150743"/>
              <a:ext cx="396254" cy="446238"/>
            </a:xfrm>
            <a:prstGeom prst="rect">
              <a:avLst/>
            </a:prstGeom>
            <a:noFill/>
          </p:spPr>
        </p:pic>
        <p:pic>
          <p:nvPicPr>
            <p:cNvPr id="36" name="Picture 3" descr="C:\Users\xbnm38\Documents\Motorola\Presentations\EMC Products - HW SW Graphics Collat\SB1\Untitled-1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1090" y="1261092"/>
              <a:ext cx="430873" cy="46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 162"/>
          <p:cNvGrpSpPr/>
          <p:nvPr/>
        </p:nvGrpSpPr>
        <p:grpSpPr>
          <a:xfrm>
            <a:off x="4159452" y="667571"/>
            <a:ext cx="695885" cy="1048940"/>
            <a:chOff x="981333" y="1015039"/>
            <a:chExt cx="495369" cy="746693"/>
          </a:xfrm>
        </p:grpSpPr>
        <p:pic>
          <p:nvPicPr>
            <p:cNvPr id="38" name="Picture 1" descr="C:\Users\xbnm38\Documents\Motorola\Presentations\EMC Products - HW SW Graphics Collat\MC40 HC\MC40_HC Front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26158" y="1144161"/>
              <a:ext cx="350544" cy="61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2" descr="C:\Users\xbnm38\Documents\Motorola\Presentations\EMC Products - HW SW Graphics Collat\MC40\Untitled-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1333" y="1015039"/>
              <a:ext cx="315720" cy="598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TextBox 32"/>
          <p:cNvSpPr txBox="1"/>
          <p:nvPr/>
        </p:nvSpPr>
        <p:spPr>
          <a:xfrm>
            <a:off x="8147625" y="1794657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15"/>
              </a:rPr>
              <a:t>TC70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473" y="182558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16"/>
              </a:rPr>
              <a:t>TC55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1" name="Picture 2" descr="C:\Users\xbnm38\Documents\Motorola\Presentations\EMC Products - HW SW Graphics Collat\TC75 Pollux\tc55 androi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69900" y="793138"/>
            <a:ext cx="525199" cy="923373"/>
          </a:xfrm>
          <a:prstGeom prst="rect">
            <a:avLst/>
          </a:prstGeom>
          <a:noFill/>
        </p:spPr>
      </p:pic>
      <p:pic>
        <p:nvPicPr>
          <p:cNvPr id="42" name="Picture 41" descr="DV Shelter Front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84034" y="813723"/>
            <a:ext cx="452879" cy="902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89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 descr="C:\Users\XBNM38\Downloads\TC70 glo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9144001" cy="6858001"/>
          </a:xfrm>
          <a:prstGeom prst="rect">
            <a:avLst/>
          </a:prstGeom>
          <a:noFill/>
        </p:spPr>
      </p:pic>
      <p:sp>
        <p:nvSpPr>
          <p:cNvPr id="17" name="Title 28"/>
          <p:cNvSpPr txBox="1">
            <a:spLocks/>
          </p:cNvSpPr>
          <p:nvPr/>
        </p:nvSpPr>
        <p:spPr bwMode="auto">
          <a:xfrm>
            <a:off x="262726" y="3148529"/>
            <a:ext cx="60372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88" tIns="45718" rIns="91288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MS PGothic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3426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6pPr>
            <a:lvl7pPr marL="68532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7pPr>
            <a:lvl8pPr marL="1027986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8pPr>
            <a:lvl9pPr marL="1370648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KNOWLEDGE WORKER</a:t>
            </a:r>
            <a:r>
              <a:rPr lang="en-US" sz="3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700" dirty="0" smtClean="0">
                <a:solidFill>
                  <a:schemeClr val="bg1"/>
                </a:solidFill>
                <a:latin typeface="+mn-lt"/>
              </a:rPr>
            </a:br>
            <a:r>
              <a:rPr lang="en-US" sz="5400" dirty="0">
                <a:solidFill>
                  <a:srgbClr val="0096D6"/>
                </a:solidFill>
                <a:latin typeface="+mn-lt"/>
              </a:rPr>
              <a:t>FIELD </a:t>
            </a:r>
            <a:endParaRPr lang="en-US" sz="5400" dirty="0" smtClean="0">
              <a:solidFill>
                <a:srgbClr val="0096D6"/>
              </a:solidFill>
              <a:latin typeface="+mn-lt"/>
            </a:endParaRPr>
          </a:p>
          <a:p>
            <a:r>
              <a:rPr lang="en-US" sz="5400" dirty="0" smtClean="0">
                <a:solidFill>
                  <a:srgbClr val="0096D6"/>
                </a:solidFill>
                <a:latin typeface="+mn-lt"/>
              </a:rPr>
              <a:t>MOBILITY</a:t>
            </a:r>
            <a:r>
              <a:rPr lang="en-US" sz="5400" dirty="0">
                <a:solidFill>
                  <a:srgbClr val="0096D6"/>
                </a:solidFill>
                <a:latin typeface="+mn-lt"/>
              </a:rPr>
              <a:t/>
            </a:r>
            <a:br>
              <a:rPr lang="en-US" sz="5400" dirty="0">
                <a:solidFill>
                  <a:srgbClr val="0096D6"/>
                </a:solidFill>
                <a:latin typeface="+mn-lt"/>
              </a:rPr>
            </a:br>
            <a:r>
              <a:rPr lang="en-US" sz="5400" dirty="0" smtClean="0">
                <a:solidFill>
                  <a:srgbClr val="0096D6"/>
                </a:solidFill>
                <a:latin typeface="+mn-lt"/>
              </a:rPr>
              <a:t>PORTF</a:t>
            </a:r>
            <a:r>
              <a:rPr lang="hu-HU" sz="5400" dirty="0" smtClean="0">
                <a:solidFill>
                  <a:srgbClr val="0096D6"/>
                </a:solidFill>
                <a:latin typeface="+mn-lt"/>
              </a:rPr>
              <a:t>Ó</a:t>
            </a:r>
            <a:r>
              <a:rPr lang="en-US" sz="5400" dirty="0" smtClean="0">
                <a:solidFill>
                  <a:srgbClr val="0096D6"/>
                </a:solidFill>
                <a:latin typeface="+mn-lt"/>
              </a:rPr>
              <a:t>LI</a:t>
            </a:r>
            <a:r>
              <a:rPr lang="hu-HU" sz="5400" dirty="0" smtClean="0">
                <a:solidFill>
                  <a:srgbClr val="0096D6"/>
                </a:solidFill>
                <a:latin typeface="+mn-lt"/>
              </a:rPr>
              <a:t>Ó</a:t>
            </a:r>
            <a:r>
              <a:rPr lang="en-US" sz="1100" b="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100" b="0" i="1" dirty="0">
                <a:solidFill>
                  <a:schemeClr val="bg1"/>
                </a:solidFill>
                <a:latin typeface="+mn-lt"/>
              </a:rPr>
            </a:br>
            <a:endParaRPr lang="en-US" sz="11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AutoShape 68"/>
          <p:cNvSpPr>
            <a:spLocks noChangeArrowheads="1"/>
          </p:cNvSpPr>
          <p:nvPr/>
        </p:nvSpPr>
        <p:spPr bwMode="auto">
          <a:xfrm>
            <a:off x="384162" y="5327701"/>
            <a:ext cx="1975579" cy="399431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500" b="1" dirty="0" smtClean="0">
                <a:solidFill>
                  <a:srgbClr val="0096D6"/>
                </a:solidFill>
                <a:ea typeface="MS PGothic"/>
              </a:rPr>
              <a:t>POS</a:t>
            </a:r>
            <a:r>
              <a:rPr lang="hu-HU" sz="1500" b="1" dirty="0" smtClean="0">
                <a:solidFill>
                  <a:srgbClr val="0096D6"/>
                </a:solidFill>
                <a:ea typeface="MS PGothic"/>
              </a:rPr>
              <a:t>TA &amp;</a:t>
            </a:r>
          </a:p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ea typeface="MS PGothic"/>
              </a:rPr>
              <a:t>CSOMAGSZÁLLÍTÁS</a:t>
            </a:r>
            <a:endParaRPr lang="en-US" sz="15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19" name="AutoShape 68"/>
          <p:cNvSpPr>
            <a:spLocks noChangeArrowheads="1"/>
          </p:cNvSpPr>
          <p:nvPr/>
        </p:nvSpPr>
        <p:spPr bwMode="auto">
          <a:xfrm>
            <a:off x="2695296" y="5409277"/>
            <a:ext cx="1709555" cy="317855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ea typeface="MS PGothic"/>
              </a:rPr>
              <a:t>ÁRUKISZÁLLÍTÁS</a:t>
            </a:r>
            <a:endParaRPr lang="en-US" sz="15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31" name="AutoShape 68"/>
          <p:cNvSpPr>
            <a:spLocks noChangeArrowheads="1"/>
          </p:cNvSpPr>
          <p:nvPr/>
        </p:nvSpPr>
        <p:spPr bwMode="auto">
          <a:xfrm>
            <a:off x="5053447" y="5409277"/>
            <a:ext cx="1403568" cy="236147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500" b="1" dirty="0">
                <a:solidFill>
                  <a:srgbClr val="0096D6"/>
                </a:solidFill>
                <a:ea typeface="MS PGothic"/>
              </a:rPr>
              <a:t>FIELD SALES &amp; </a:t>
            </a:r>
            <a:r>
              <a:rPr lang="hu-HU" sz="1500" b="1" dirty="0" smtClean="0">
                <a:solidFill>
                  <a:srgbClr val="0096D6"/>
                </a:solidFill>
                <a:ea typeface="MS PGothic"/>
              </a:rPr>
              <a:t>SZERVÍZ</a:t>
            </a:r>
            <a:endParaRPr lang="en-US" sz="1500" b="1" dirty="0">
              <a:solidFill>
                <a:srgbClr val="0096D6"/>
              </a:solidFill>
              <a:ea typeface="MS PGothic"/>
            </a:endParaRPr>
          </a:p>
        </p:txBody>
      </p:sp>
      <p:sp>
        <p:nvSpPr>
          <p:cNvPr id="32" name="AutoShape 68"/>
          <p:cNvSpPr>
            <a:spLocks noChangeArrowheads="1"/>
          </p:cNvSpPr>
          <p:nvPr/>
        </p:nvSpPr>
        <p:spPr bwMode="auto">
          <a:xfrm>
            <a:off x="7182373" y="5399401"/>
            <a:ext cx="2326811" cy="238193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ea typeface="MS PGothic"/>
              </a:rPr>
              <a:t>KÖZBIZTONSÁG </a:t>
            </a:r>
            <a:r>
              <a:rPr lang="en-US" sz="1500" b="1" dirty="0" smtClean="0">
                <a:solidFill>
                  <a:srgbClr val="0096D6"/>
                </a:solidFill>
                <a:ea typeface="MS PGothic"/>
              </a:rPr>
              <a:t>&amp; </a:t>
            </a:r>
            <a:r>
              <a:rPr lang="hu-HU" sz="1500" b="1" dirty="0" smtClean="0">
                <a:solidFill>
                  <a:srgbClr val="0096D6"/>
                </a:solidFill>
                <a:ea typeface="MS PGothic"/>
              </a:rPr>
              <a:t>KORMÁNYZAT</a:t>
            </a:r>
            <a:endParaRPr lang="en-US" sz="1500" b="1" dirty="0">
              <a:solidFill>
                <a:srgbClr val="0096D6"/>
              </a:solidFill>
              <a:ea typeface="MS PGothic"/>
            </a:endParaRPr>
          </a:p>
        </p:txBody>
      </p:sp>
      <p:pic>
        <p:nvPicPr>
          <p:cNvPr id="33" name="Picture 2" descr="http://compass.mot-solutions.com/doc/370231822/005_MC65_Postal_US_277_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63" y="5765544"/>
            <a:ext cx="1180852" cy="860920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126" y="5765544"/>
            <a:ext cx="1190215" cy="8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compass.mot-solutions.com/doc/358529565/011_Utilities_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337" y="5765544"/>
            <a:ext cx="1201219" cy="860920"/>
          </a:xfrm>
          <a:prstGeom prst="rect">
            <a:avLst/>
          </a:prstGeom>
          <a:noFill/>
        </p:spPr>
      </p:pic>
      <p:pic>
        <p:nvPicPr>
          <p:cNvPr id="36" name="Picture 4" descr="http://compass.mot-solutions.com/doc/358516772/028_MC75A_Govt_BioM__LEN0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371" y="5764528"/>
            <a:ext cx="1180852" cy="860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79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68418"/>
              </p:ext>
            </p:extLst>
          </p:nvPr>
        </p:nvGraphicFramePr>
        <p:xfrm>
          <a:off x="0" y="2357574"/>
          <a:ext cx="9144002" cy="450042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492370"/>
                <a:gridCol w="1912908"/>
                <a:gridCol w="1912908"/>
                <a:gridCol w="1912908"/>
                <a:gridCol w="1912908"/>
              </a:tblGrid>
              <a:tr h="69009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PLATFORM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600MHz</a:t>
                      </a:r>
                      <a:r>
                        <a:rPr lang="en-US" sz="1000" baseline="0" dirty="0" smtClean="0"/>
                        <a:t> MSM7627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Qualcomm MSM8260 DC,1.5GHz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1GHz Dual</a:t>
                      </a:r>
                      <a:r>
                        <a:rPr lang="en-US" sz="1000" baseline="0" dirty="0" smtClean="0"/>
                        <a:t> Core OPAP4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806MHz PXA320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0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OS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WEHH 6.5.3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Android 4.1.2 w/wo GMS, Mx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WEHH</a:t>
                      </a:r>
                      <a:r>
                        <a:rPr lang="en-US" sz="1000" baseline="0" dirty="0" smtClean="0"/>
                        <a:t> 6.5.3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Android  4.1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WEHH 6.5.3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20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DISPLAY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3.2” QVGA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4.3”, 800 x 480, Capac., 700 NITS, Glove, wet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3.5” VGA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3.7” VGA</a:t>
                      </a:r>
                      <a:r>
                        <a:rPr lang="en-US" sz="1000" baseline="0" dirty="0" smtClean="0"/>
                        <a:t> TFT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1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WAN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3.5G GSM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GSM: LTE Voice &amp; Data</a:t>
                      </a:r>
                    </a:p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CDMA: LTE Data Only, </a:t>
                      </a:r>
                    </a:p>
                    <a:p>
                      <a:pPr algn="ctr"/>
                      <a:r>
                        <a:rPr lang="en-US" sz="1000" dirty="0" smtClean="0"/>
                        <a:t>3G V</a:t>
                      </a:r>
                      <a:r>
                        <a:rPr lang="en-US" sz="1000" baseline="0" dirty="0" smtClean="0"/>
                        <a:t> &amp; </a:t>
                      </a:r>
                      <a:r>
                        <a:rPr lang="en-US" sz="1000" dirty="0" smtClean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HSPA+ 4G or CDMA EVDO Verizon (NA Only)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HSDPA,</a:t>
                      </a:r>
                      <a:r>
                        <a:rPr lang="en-US" sz="1000" baseline="0" dirty="0" smtClean="0"/>
                        <a:t> Gobi or </a:t>
                      </a:r>
                      <a:r>
                        <a:rPr lang="en-US" sz="1000" baseline="0" dirty="0" err="1" smtClean="0"/>
                        <a:t>EVDOrA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23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802.11 LAN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a/b/g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a/b/g/n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a/b/g/n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a/b/g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1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DATA CAPTURE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1D Imager, 1D/2D Camera, NFC, MPM</a:t>
                      </a:r>
                      <a:endParaRPr lang="en-US" sz="1000" dirty="0"/>
                    </a:p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2D Imager Q1 ’15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1D  / 2D Imager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1D Laser or 2D Imager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23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CAMERA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3.2 MP 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8MP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8MP AF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3.0 MP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720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96D6"/>
                          </a:solidFill>
                        </a:rPr>
                        <a:t>RUGGED</a:t>
                      </a:r>
                      <a:endParaRPr lang="en-US" sz="1200" b="1" dirty="0">
                        <a:solidFill>
                          <a:srgbClr val="0096D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IP54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IP67, 8’ drop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IP67, 6’ drop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574" y="159411"/>
            <a:ext cx="8289685" cy="3322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6D6"/>
                </a:solidFill>
              </a:rPr>
              <a:t>FIELD </a:t>
            </a:r>
            <a:r>
              <a:rPr lang="en-US" dirty="0" smtClean="0">
                <a:solidFill>
                  <a:srgbClr val="0096D6"/>
                </a:solidFill>
              </a:rPr>
              <a:t>MOBILIT</a:t>
            </a:r>
            <a:r>
              <a:rPr lang="hu-HU" dirty="0" smtClean="0">
                <a:solidFill>
                  <a:srgbClr val="0096D6"/>
                </a:solidFill>
              </a:rPr>
              <a:t>Y ESZKÖZÖK</a:t>
            </a:r>
            <a:endParaRPr lang="en-US" dirty="0">
              <a:solidFill>
                <a:srgbClr val="0096D6"/>
              </a:solidFill>
            </a:endParaRPr>
          </a:p>
        </p:txBody>
      </p:sp>
      <p:pic>
        <p:nvPicPr>
          <p:cNvPr id="42" name="Picture 2" descr="http://compass.mot-solutions.com/doc/422095409/MC67_Front_WEHH_Home_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833" y="743886"/>
            <a:ext cx="1109865" cy="1480127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6080263" y="2023955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MC67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25433" y="2023955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6"/>
              </a:rPr>
              <a:t>MC45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6" name="Picture 45" descr="MC45_Front_00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161" y="990600"/>
            <a:ext cx="468840" cy="97001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39996" y="202395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9"/>
              </a:rPr>
              <a:t>TC55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4185" y="2023955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MC95</a:t>
            </a:r>
          </a:p>
        </p:txBody>
      </p:sp>
      <p:pic>
        <p:nvPicPr>
          <p:cNvPr id="18" name="Picture 2" descr="C:\Users\XBNM38\Documents\Motorola\Presentations\EMC Products - HW SW Graphics Collat\MC9500\10208353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9451" y="1016814"/>
            <a:ext cx="432205" cy="974153"/>
          </a:xfrm>
          <a:prstGeom prst="rect">
            <a:avLst/>
          </a:prstGeom>
          <a:noFill/>
        </p:spPr>
      </p:pic>
      <p:pic>
        <p:nvPicPr>
          <p:cNvPr id="19" name="Picture 18" descr="DV Shelter Fro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02424" y="990600"/>
            <a:ext cx="508102" cy="9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78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BNM38\Downloads\066_Generic_Warehouse_Wide_Angle.jpg"/>
          <p:cNvPicPr>
            <a:picLocks noChangeAspect="1" noChangeArrowheads="1"/>
          </p:cNvPicPr>
          <p:nvPr/>
        </p:nvPicPr>
        <p:blipFill>
          <a:blip r:embed="rId3" cstate="print"/>
          <a:srcRect t="18286"/>
          <a:stretch>
            <a:fillRect/>
          </a:stretch>
        </p:blipFill>
        <p:spPr bwMode="auto">
          <a:xfrm>
            <a:off x="0" y="2"/>
            <a:ext cx="9144000" cy="5603950"/>
          </a:xfrm>
          <a:prstGeom prst="rect">
            <a:avLst/>
          </a:prstGeom>
          <a:noFill/>
        </p:spPr>
      </p:pic>
      <p:pic>
        <p:nvPicPr>
          <p:cNvPr id="20" name="Picture 2" descr="C:\Users\XBNM38\Downloads\066_Generic_Warehouse_Wide_An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8433"/>
            <a:ext cx="9144000" cy="2279568"/>
          </a:xfrm>
          <a:prstGeom prst="rect">
            <a:avLst/>
          </a:prstGeom>
          <a:noFill/>
        </p:spPr>
      </p:pic>
      <p:sp>
        <p:nvSpPr>
          <p:cNvPr id="19" name="Content Placeholder 4"/>
          <p:cNvSpPr txBox="1">
            <a:spLocks/>
          </p:cNvSpPr>
          <p:nvPr/>
        </p:nvSpPr>
        <p:spPr>
          <a:xfrm rot="10800000">
            <a:off x="-1" y="2"/>
            <a:ext cx="6872748" cy="6857997"/>
          </a:xfrm>
          <a:prstGeom prst="rect">
            <a:avLst/>
          </a:prstGeom>
          <a:gradFill flip="none" rotWithShape="1">
            <a:gsLst>
              <a:gs pos="80000">
                <a:schemeClr val="tx1">
                  <a:alpha val="29000"/>
                </a:schemeClr>
              </a:gs>
              <a:gs pos="14000">
                <a:schemeClr val="tx1">
                  <a:alpha val="78000"/>
                </a:schemeClr>
              </a:gs>
              <a:gs pos="88000">
                <a:schemeClr val="bg1">
                  <a:alpha val="0"/>
                </a:schemeClr>
              </a:gs>
            </a:gsLst>
            <a:lin ang="10800000" scaled="1"/>
            <a:tileRect/>
          </a:gradFill>
        </p:spPr>
        <p:txBody>
          <a:bodyPr vert="horz" lIns="121792" tIns="60896" rIns="121792" bIns="60896" rtlCol="0">
            <a:normAutofit/>
          </a:bodyPr>
          <a:lstStyle/>
          <a:p>
            <a:pPr marL="308651" indent="-308651" defTabSz="608835">
              <a:spcBef>
                <a:spcPts val="2400"/>
              </a:spcBef>
              <a:buClr>
                <a:srgbClr val="FF7900"/>
              </a:buClr>
              <a:defRPr/>
            </a:pPr>
            <a:endParaRPr lang="en-US" sz="3200" b="1" dirty="0">
              <a:solidFill>
                <a:srgbClr val="FF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8"/>
          <p:cNvSpPr txBox="1">
            <a:spLocks/>
          </p:cNvSpPr>
          <p:nvPr/>
        </p:nvSpPr>
        <p:spPr bwMode="auto">
          <a:xfrm>
            <a:off x="159987" y="3216357"/>
            <a:ext cx="58689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88" tIns="45718" rIns="91288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MS PGothic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3426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6pPr>
            <a:lvl7pPr marL="68532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7pPr>
            <a:lvl8pPr marL="1027986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8pPr>
            <a:lvl9pPr marL="1370648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C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4800" dirty="0">
                <a:solidFill>
                  <a:srgbClr val="0096D6"/>
                </a:solidFill>
              </a:rPr>
              <a:t>LINE WORKER</a:t>
            </a:r>
            <a:br>
              <a:rPr lang="en-US" sz="4800" dirty="0">
                <a:solidFill>
                  <a:srgbClr val="0096D6"/>
                </a:solidFill>
              </a:rPr>
            </a:br>
            <a:r>
              <a:rPr lang="en-US" sz="4800" dirty="0" smtClean="0">
                <a:solidFill>
                  <a:srgbClr val="0096D6"/>
                </a:solidFill>
              </a:rPr>
              <a:t>PORTF</a:t>
            </a:r>
            <a:r>
              <a:rPr lang="hu-HU" sz="4800" dirty="0" smtClean="0">
                <a:solidFill>
                  <a:srgbClr val="0096D6"/>
                </a:solidFill>
              </a:rPr>
              <a:t>Ó</a:t>
            </a:r>
            <a:r>
              <a:rPr lang="en-US" sz="4800" dirty="0" smtClean="0">
                <a:solidFill>
                  <a:srgbClr val="0096D6"/>
                </a:solidFill>
              </a:rPr>
              <a:t>LI</a:t>
            </a:r>
            <a:r>
              <a:rPr lang="hu-HU" sz="4800" dirty="0" smtClean="0">
                <a:solidFill>
                  <a:srgbClr val="0096D6"/>
                </a:solidFill>
              </a:rPr>
              <a:t>Ó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auto">
          <a:xfrm>
            <a:off x="316539" y="5146737"/>
            <a:ext cx="1895364" cy="399431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LOGISZTIKA</a:t>
            </a:r>
            <a:r>
              <a:rPr lang="en-US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 &amp;</a:t>
            </a:r>
            <a:endParaRPr lang="hu-HU" sz="1500" b="1" dirty="0" smtClean="0">
              <a:solidFill>
                <a:srgbClr val="0096D6"/>
              </a:solidFill>
              <a:latin typeface="+mj-lt"/>
              <a:ea typeface="MS PGothic"/>
            </a:endParaRPr>
          </a:p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RAKTÁROZÁS</a:t>
            </a:r>
            <a:endParaRPr lang="en-US" sz="1500" b="1" dirty="0">
              <a:solidFill>
                <a:srgbClr val="0096D6"/>
              </a:solidFill>
              <a:latin typeface="+mj-lt"/>
              <a:ea typeface="MS PGothic"/>
            </a:endParaRPr>
          </a:p>
        </p:txBody>
      </p:sp>
      <p:sp>
        <p:nvSpPr>
          <p:cNvPr id="24" name="AutoShape 68"/>
          <p:cNvSpPr>
            <a:spLocks noChangeArrowheads="1"/>
          </p:cNvSpPr>
          <p:nvPr/>
        </p:nvSpPr>
        <p:spPr bwMode="auto">
          <a:xfrm>
            <a:off x="2502919" y="5221629"/>
            <a:ext cx="1403568" cy="236147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 </a:t>
            </a:r>
            <a:r>
              <a:rPr lang="hu-HU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KÉSZLETKEZELÉS</a:t>
            </a:r>
            <a:endParaRPr lang="en-US" sz="1500" b="1" dirty="0">
              <a:solidFill>
                <a:srgbClr val="0096D6"/>
              </a:solidFill>
              <a:latin typeface="+mj-lt"/>
              <a:ea typeface="MS PGothic"/>
            </a:endParaRPr>
          </a:p>
        </p:txBody>
      </p:sp>
      <p:sp>
        <p:nvSpPr>
          <p:cNvPr id="25" name="AutoShape 68"/>
          <p:cNvSpPr>
            <a:spLocks noChangeArrowheads="1"/>
          </p:cNvSpPr>
          <p:nvPr/>
        </p:nvSpPr>
        <p:spPr bwMode="auto">
          <a:xfrm>
            <a:off x="4723337" y="5230773"/>
            <a:ext cx="1403568" cy="236147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LELTÁROZÁS</a:t>
            </a:r>
            <a:endParaRPr lang="en-US" sz="1500" b="1" dirty="0">
              <a:solidFill>
                <a:srgbClr val="0096D6"/>
              </a:solidFill>
              <a:latin typeface="+mj-lt"/>
              <a:ea typeface="MS PGothic"/>
            </a:endParaRPr>
          </a:p>
        </p:txBody>
      </p:sp>
      <p:sp>
        <p:nvSpPr>
          <p:cNvPr id="26" name="AutoShape 68"/>
          <p:cNvSpPr>
            <a:spLocks noChangeArrowheads="1"/>
          </p:cNvSpPr>
          <p:nvPr/>
        </p:nvSpPr>
        <p:spPr bwMode="auto">
          <a:xfrm>
            <a:off x="6932205" y="5221466"/>
            <a:ext cx="2326811" cy="238193"/>
          </a:xfrm>
          <a:prstGeom prst="roundRect">
            <a:avLst>
              <a:gd name="adj" fmla="val 7574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hu-HU" sz="1500" b="1" dirty="0" smtClean="0">
                <a:solidFill>
                  <a:srgbClr val="0096D6"/>
                </a:solidFill>
                <a:latin typeface="+mj-lt"/>
                <a:ea typeface="MS PGothic"/>
              </a:rPr>
              <a:t>GYÁRTÁS</a:t>
            </a:r>
            <a:endParaRPr lang="en-US" sz="1500" b="1" dirty="0">
              <a:solidFill>
                <a:srgbClr val="0096D6"/>
              </a:solidFill>
              <a:latin typeface="+mj-lt"/>
              <a:ea typeface="MS PGothic"/>
            </a:endParaRPr>
          </a:p>
        </p:txBody>
      </p:sp>
      <p:pic>
        <p:nvPicPr>
          <p:cNvPr id="27" name="Picture 1" descr="C:\Users\xbnm38\My Pictures\Motorola Pictures\EMC Products\MC3100\EMS_MC3100_Retail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2642" y="5603952"/>
            <a:ext cx="1389110" cy="1041832"/>
          </a:xfrm>
          <a:prstGeom prst="rect">
            <a:avLst/>
          </a:prstGeom>
          <a:noFill/>
        </p:spPr>
      </p:pic>
      <p:pic>
        <p:nvPicPr>
          <p:cNvPr id="28" name="Picture 4" descr="Industr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657" y="5603952"/>
            <a:ext cx="1398214" cy="1041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9" name="Picture 2" descr="C:\Users\xbnm38\My Pictures\Motorola Pictures\Industries - EMC\007_MC75A_Manufacturing_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8624" y="5603952"/>
            <a:ext cx="1389110" cy="1041832"/>
          </a:xfrm>
          <a:prstGeom prst="rect">
            <a:avLst/>
          </a:prstGeom>
          <a:noFill/>
        </p:spPr>
      </p:pic>
      <p:pic>
        <p:nvPicPr>
          <p:cNvPr id="30" name="Picture 3" descr="C:\Users\xbnm38\My Pictures\Motorola Pictures\Industries - RFID\- Shoot Enterprise2010\Copy of MOT-372421- HR\EMS_Warehouse_Moto_EMB_Mainfreight__1034_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598" y="5603952"/>
            <a:ext cx="1389110" cy="1041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083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41798"/>
              </p:ext>
            </p:extLst>
          </p:nvPr>
        </p:nvGraphicFramePr>
        <p:xfrm>
          <a:off x="-1" y="1711900"/>
          <a:ext cx="9144000" cy="51461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2089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0B5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hlinkClick r:id="rId4"/>
                        </a:rPr>
                        <a:t>MC21XX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hlinkClick r:id="rId5"/>
                        </a:rPr>
                        <a:t>MC3X00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hlinkClick r:id="rId6"/>
                        </a:rPr>
                        <a:t>WAP4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hlinkClick r:id="rId7"/>
                        </a:rPr>
                        <a:t>MC9190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hlinkClick r:id="rId8"/>
                        </a:rPr>
                        <a:t>MC9200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MC9500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hlinkClick r:id="rId9"/>
                        </a:rPr>
                        <a:t>XT15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69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Form factor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Brick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Gun,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Str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Shtr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Rot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Brick (Pistol Grip optional/field installable)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Gun only (integrated handle)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Gun only Integrated handle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Brick(Snap on trigger available)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Brick (Bolt on trigger available)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CPU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624</a:t>
                      </a:r>
                      <a:r>
                        <a:rPr lang="en-US" sz="800" baseline="0" dirty="0" smtClean="0"/>
                        <a:t>MHz </a:t>
                      </a:r>
                      <a:r>
                        <a:rPr lang="en-US" sz="800" dirty="0" smtClean="0"/>
                        <a:t>PXA320 (MPA2)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800" b="1" dirty="0" smtClean="0"/>
                        <a:t>MC31</a:t>
                      </a:r>
                      <a:r>
                        <a:rPr lang="en-US" sz="800" dirty="0" smtClean="0"/>
                        <a:t>: Marvell PXA320, 624 MHz</a:t>
                      </a:r>
                      <a:endParaRPr lang="pt-BR" sz="800" dirty="0" smtClean="0"/>
                    </a:p>
                    <a:p>
                      <a:pPr marL="0" indent="0" algn="ctr"/>
                      <a:r>
                        <a:rPr lang="pt-BR" sz="800" b="1" dirty="0" smtClean="0"/>
                        <a:t>MC32 PREM</a:t>
                      </a:r>
                      <a:r>
                        <a:rPr lang="pt-BR" sz="800" dirty="0" smtClean="0"/>
                        <a:t>: 1GHz Dual Core Proc.</a:t>
                      </a:r>
                    </a:p>
                    <a:p>
                      <a:pPr marL="0" indent="0" algn="ctr"/>
                      <a:r>
                        <a:rPr lang="pt-BR" sz="800" b="1" dirty="0" smtClean="0"/>
                        <a:t>MC32 STD</a:t>
                      </a:r>
                      <a:r>
                        <a:rPr lang="pt-BR" sz="800" dirty="0" smtClean="0"/>
                        <a:t>: 800MHz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Sitara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AM37x ARM Cortex –A8 1 GHz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PXA320 806MHz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TI  OMAP 4430 1GHz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PXA320 806MHz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TI AM3715  800MHz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4761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Memory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/>
                        <a:t>128 MB RAM/256 MB ROM;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err="1" smtClean="0"/>
                        <a:t>microSD</a:t>
                      </a:r>
                      <a:r>
                        <a:rPr lang="en-US" sz="800" dirty="0" smtClean="0"/>
                        <a:t> card slot up to 32GB)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MC31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256MB 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1GB Flash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MC32 PREM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1GB/4GB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MC32 STD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512 MB/2GB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card up to 32GB (MC31), 64GB (MC32)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512MB 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4GB Flash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card up to 32GB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256MB 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1GB Flash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card up to 32GB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512MB or 1GB 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 GB Flash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SDHC up to 64GB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256MB 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1GB Flash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card up to 32GB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512MB 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1GB Flash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microSD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card up to 32GB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47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Win </a:t>
                      </a:r>
                      <a:r>
                        <a:rPr lang="en-US" sz="800" baseline="0" dirty="0" smtClean="0"/>
                        <a:t>CE 6.0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MC31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: Win CE 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WEHH 6.5.3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MC32 PREM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: CE7, Android 4.1.1 with </a:t>
                      </a:r>
                      <a:r>
                        <a:rPr kumimoji="0" lang="en-US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Mx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MC32 STD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: CE7.0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Windows® CE 6.0, WEH 6.5 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Win CE 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WEHH 6.5.3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Win CE 7.0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WEHH6.5.3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Win CE 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WEHH 6.5.3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Win CE 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WEHH 6.5.3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6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none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N/A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Optional 3.8G HSPA+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3.5G HSDPA/CDMA EVD0-Rev 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3.8G HSPA+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802.11b/g/n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MC31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802.11 a/b/g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MC32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802.11 a/b/g/n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802.11 a/b/g/n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802.11 a/b/g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802.11 a/b/g/n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802.11 a/b/g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802.11 a/b/g/n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6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Display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2.8” QVGA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3”, 320 x 320 TFT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3.7” VGA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3.7” VGA (QVGA capable on CE6.0 units)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3.7” VGA (QVGA capable on CE7.0 units)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3.7” VGA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3.7” VGA (QVGA capable on CE 6.0 units)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6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IP Rating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/>
                        <a:t>IP54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IP54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IP65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IP54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IP54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IP67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IP67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Drop Spec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4’ drop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4ft to concrete</a:t>
                      </a:r>
                    </a:p>
                  </a:txBody>
                  <a:tcPr marL="0" marR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6ft to concrete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6ft to concrete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6ft to concrete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6ft to concrete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6.5ft to concrete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 bwMode="auto">
          <a:xfrm>
            <a:off x="68936" y="74974"/>
            <a:ext cx="6605591" cy="79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MS PGothic" pitchFamily="34" charset="-128"/>
              <a:cs typeface="MS PGothic"/>
            </a:endParaRPr>
          </a:p>
        </p:txBody>
      </p:sp>
      <p:pic>
        <p:nvPicPr>
          <p:cNvPr id="13" name="Picture 12" descr="MC2100 Front Photo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457" y="883508"/>
            <a:ext cx="289175" cy="776777"/>
          </a:xfrm>
          <a:prstGeom prst="rect">
            <a:avLst/>
          </a:prstGeom>
        </p:spPr>
      </p:pic>
      <p:pic>
        <p:nvPicPr>
          <p:cNvPr id="16" name="Picture 10" descr="D:\Profiles\jfh487\My Documents\MC9190 Gun\Images\MC9190G_Left_122_653_Start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79" b="89803" l="9677" r="897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3541" y="684943"/>
            <a:ext cx="686215" cy="11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118" y="727021"/>
            <a:ext cx="373541" cy="9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D:\Profiles\jfh487\My Documents\MC9190 Gun\Images\MC9190G_Left_122_653_Start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79" b="89803" l="9677" r="897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32464" y="694026"/>
            <a:ext cx="686215" cy="11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10" l="2609" r="98261">
                        <a14:foregroundMark x1="32174" y1="68254" x2="32174" y2="68254"/>
                        <a14:foregroundMark x1="29565" y1="83730" x2="29565" y2="8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301" y="833573"/>
            <a:ext cx="373431" cy="82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XBNM38\Documents\Motorola\Presentations\EMC Products - HW SW Graphics Collat\WAP4\wap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42430" y="842995"/>
            <a:ext cx="390421" cy="875969"/>
          </a:xfrm>
          <a:prstGeom prst="rect">
            <a:avLst/>
          </a:prstGeom>
          <a:noFill/>
        </p:spPr>
      </p:pic>
      <p:pic>
        <p:nvPicPr>
          <p:cNvPr id="12" name="Picture 2" descr="C:\Users\XBNM38\Documents\Motorola\Presentations\EMC Products - HW SW Graphics Collat\XT15\Picture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60131" y="871557"/>
            <a:ext cx="430150" cy="883528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55574" y="159411"/>
            <a:ext cx="8289685" cy="3322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hu-HU" dirty="0">
                <a:solidFill>
                  <a:srgbClr val="0096D6"/>
                </a:solidFill>
              </a:rPr>
              <a:t/>
            </a:r>
            <a:br>
              <a:rPr lang="hu-HU" dirty="0">
                <a:solidFill>
                  <a:srgbClr val="0096D6"/>
                </a:solidFill>
              </a:rPr>
            </a:br>
            <a:r>
              <a:rPr lang="en-US" dirty="0" smtClean="0">
                <a:solidFill>
                  <a:srgbClr val="0096D6"/>
                </a:solidFill>
              </a:rPr>
              <a:t>LINE WORKE</a:t>
            </a:r>
            <a:r>
              <a:rPr lang="hu-HU" dirty="0" smtClean="0">
                <a:solidFill>
                  <a:srgbClr val="0096D6"/>
                </a:solidFill>
              </a:rPr>
              <a:t>R</a:t>
            </a:r>
            <a:r>
              <a:rPr lang="en-US" dirty="0" smtClean="0">
                <a:solidFill>
                  <a:srgbClr val="0096D6"/>
                </a:solidFill>
              </a:rPr>
              <a:t/>
            </a:r>
            <a:br>
              <a:rPr lang="en-US" dirty="0" smtClean="0">
                <a:solidFill>
                  <a:srgbClr val="0096D6"/>
                </a:solidFill>
              </a:rPr>
            </a:br>
            <a:endParaRPr lang="en-US" dirty="0">
              <a:solidFill>
                <a:srgbClr val="0096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2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fdef46e-e7ed-42c5-9da6-745e8ea990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c10e330-4693-43b3-9b68-d846cba448e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d55366b-7d28-404a-996c-538fce53fc5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efedc4f-03b3-4005-b713-5c637035f1b2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837</Words>
  <Application>Microsoft Office PowerPoint</Application>
  <PresentationFormat>Diavetítés a képernyőre (4:3 oldalarány)</PresentationFormat>
  <Paragraphs>296</Paragraphs>
  <Slides>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ADATGYŰTŐ PORTFÓLIÓ</vt:lpstr>
      <vt:lpstr>PowerPoint bemutató</vt:lpstr>
      <vt:lpstr>CUSTOMER FACING</vt:lpstr>
      <vt:lpstr>PowerPoint bemutató</vt:lpstr>
      <vt:lpstr>FIELD MOBILITY ESZKÖZÖK</vt:lpstr>
      <vt:lpstr>PowerPoint bemutató</vt:lpstr>
      <vt:lpstr> LINE WORKER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Hardy Ferenc</dc:creator>
  <cp:lastModifiedBy>Hardy Ferenc</cp:lastModifiedBy>
  <cp:revision>3</cp:revision>
  <dcterms:created xsi:type="dcterms:W3CDTF">2014-12-03T12:14:11Z</dcterms:created>
  <dcterms:modified xsi:type="dcterms:W3CDTF">2014-12-03T12:43:46Z</dcterms:modified>
</cp:coreProperties>
</file>